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9" r:id="rId14"/>
    <p:sldId id="268" r:id="rId15"/>
    <p:sldId id="270" r:id="rId16"/>
    <p:sldId id="271" r:id="rId17"/>
    <p:sldId id="272" r:id="rId18"/>
    <p:sldId id="273" r:id="rId19"/>
    <p:sldId id="276" r:id="rId20"/>
    <p:sldId id="274" r:id="rId21"/>
    <p:sldId id="275" r:id="rId22"/>
    <p:sldId id="277" r:id="rId23"/>
    <p:sldId id="278" r:id="rId24"/>
    <p:sldId id="279" r:id="rId25"/>
    <p:sldId id="280" r:id="rId26"/>
    <p:sldId id="283" r:id="rId27"/>
    <p:sldId id="281" r:id="rId28"/>
    <p:sldId id="282" r:id="rId29"/>
    <p:sldId id="285" r:id="rId30"/>
    <p:sldId id="284" r:id="rId31"/>
    <p:sldId id="286" r:id="rId32"/>
    <p:sldId id="289" r:id="rId33"/>
    <p:sldId id="287" r:id="rId34"/>
    <p:sldId id="290" r:id="rId35"/>
    <p:sldId id="291" r:id="rId36"/>
    <p:sldId id="293" r:id="rId37"/>
    <p:sldId id="302" r:id="rId38"/>
    <p:sldId id="292" r:id="rId39"/>
    <p:sldId id="288" r:id="rId40"/>
    <p:sldId id="294" r:id="rId41"/>
    <p:sldId id="295" r:id="rId42"/>
    <p:sldId id="296" r:id="rId43"/>
    <p:sldId id="297" r:id="rId44"/>
    <p:sldId id="298" r:id="rId45"/>
    <p:sldId id="299" r:id="rId46"/>
    <p:sldId id="300" r:id="rId47"/>
    <p:sldId id="301" r:id="rId4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882999BE-E6DC-47F7-8AA8-71CDDA15B8EE}">
          <p14:sldIdLst>
            <p14:sldId id="256"/>
            <p14:sldId id="257"/>
            <p14:sldId id="258"/>
            <p14:sldId id="259"/>
            <p14:sldId id="260"/>
            <p14:sldId id="261"/>
            <p14:sldId id="262"/>
            <p14:sldId id="263"/>
            <p14:sldId id="264"/>
            <p14:sldId id="265"/>
            <p14:sldId id="267"/>
            <p14:sldId id="266"/>
            <p14:sldId id="269"/>
          </p14:sldIdLst>
        </p14:section>
        <p14:section name="Раздел без заголовка" id="{546BD66C-6112-4659-AE4A-96A3F20399AC}">
          <p14:sldIdLst>
            <p14:sldId id="268"/>
            <p14:sldId id="270"/>
            <p14:sldId id="271"/>
            <p14:sldId id="272"/>
            <p14:sldId id="273"/>
            <p14:sldId id="276"/>
            <p14:sldId id="274"/>
            <p14:sldId id="275"/>
            <p14:sldId id="277"/>
            <p14:sldId id="278"/>
            <p14:sldId id="279"/>
            <p14:sldId id="280"/>
            <p14:sldId id="283"/>
            <p14:sldId id="281"/>
            <p14:sldId id="282"/>
            <p14:sldId id="285"/>
            <p14:sldId id="284"/>
            <p14:sldId id="286"/>
            <p14:sldId id="289"/>
            <p14:sldId id="287"/>
            <p14:sldId id="290"/>
            <p14:sldId id="291"/>
            <p14:sldId id="293"/>
            <p14:sldId id="302"/>
            <p14:sldId id="292"/>
            <p14:sldId id="288"/>
            <p14:sldId id="294"/>
            <p14:sldId id="295"/>
            <p14:sldId id="296"/>
            <p14:sldId id="297"/>
            <p14:sldId id="298"/>
            <p14:sldId id="299"/>
            <p14:sldId id="300"/>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455" autoAdjust="0"/>
    <p:restoredTop sz="94660"/>
  </p:normalViewPr>
  <p:slideViewPr>
    <p:cSldViewPr snapToGrid="0">
      <p:cViewPr varScale="1">
        <p:scale>
          <a:sx n="81" d="100"/>
          <a:sy n="81" d="100"/>
        </p:scale>
        <p:origin x="108" y="8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2BFFE0-B844-4495-A492-22B6CDBA0D33}"/>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603ED9BA-FA82-46D2-9A78-F0B9E04A38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E2D99246-43CF-427E-811D-83D2144B47A4}"/>
              </a:ext>
            </a:extLst>
          </p:cNvPr>
          <p:cNvSpPr>
            <a:spLocks noGrp="1"/>
          </p:cNvSpPr>
          <p:nvPr>
            <p:ph type="dt" sz="half" idx="10"/>
          </p:nvPr>
        </p:nvSpPr>
        <p:spPr/>
        <p:txBody>
          <a:bodyPr/>
          <a:lstStyle/>
          <a:p>
            <a:fld id="{3400CB43-D5BC-4415-8F83-D550382D5C9C}" type="datetimeFigureOut">
              <a:rPr lang="ru-RU" smtClean="0"/>
              <a:t>04.10.2020</a:t>
            </a:fld>
            <a:endParaRPr lang="ru-RU"/>
          </a:p>
        </p:txBody>
      </p:sp>
      <p:sp>
        <p:nvSpPr>
          <p:cNvPr id="5" name="Нижний колонтитул 4">
            <a:extLst>
              <a:ext uri="{FF2B5EF4-FFF2-40B4-BE49-F238E27FC236}">
                <a16:creationId xmlns:a16="http://schemas.microsoft.com/office/drawing/2014/main" id="{C0354574-AFF5-4986-BAF1-B2924154CC5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AF16DA4-F004-4EED-806D-A7652789CB31}"/>
              </a:ext>
            </a:extLst>
          </p:cNvPr>
          <p:cNvSpPr>
            <a:spLocks noGrp="1"/>
          </p:cNvSpPr>
          <p:nvPr>
            <p:ph type="sldNum" sz="quarter" idx="12"/>
          </p:nvPr>
        </p:nvSpPr>
        <p:spPr/>
        <p:txBody>
          <a:bodyPr/>
          <a:lstStyle/>
          <a:p>
            <a:fld id="{4F9BCB14-7FA5-477A-93DA-482A43F54AE7}" type="slidenum">
              <a:rPr lang="ru-RU" smtClean="0"/>
              <a:t>‹#›</a:t>
            </a:fld>
            <a:endParaRPr lang="ru-RU"/>
          </a:p>
        </p:txBody>
      </p:sp>
    </p:spTree>
    <p:extLst>
      <p:ext uri="{BB962C8B-B14F-4D97-AF65-F5344CB8AC3E}">
        <p14:creationId xmlns:p14="http://schemas.microsoft.com/office/powerpoint/2010/main" val="3725888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2246E36-97F3-4D69-9DDC-ECC9935AF5C1}"/>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0E750153-3290-45A2-8C40-799C77593E76}"/>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28A35FF-BD96-4207-9544-AE675F41C3F9}"/>
              </a:ext>
            </a:extLst>
          </p:cNvPr>
          <p:cNvSpPr>
            <a:spLocks noGrp="1"/>
          </p:cNvSpPr>
          <p:nvPr>
            <p:ph type="dt" sz="half" idx="10"/>
          </p:nvPr>
        </p:nvSpPr>
        <p:spPr/>
        <p:txBody>
          <a:bodyPr/>
          <a:lstStyle/>
          <a:p>
            <a:fld id="{3400CB43-D5BC-4415-8F83-D550382D5C9C}" type="datetimeFigureOut">
              <a:rPr lang="ru-RU" smtClean="0"/>
              <a:t>04.10.2020</a:t>
            </a:fld>
            <a:endParaRPr lang="ru-RU"/>
          </a:p>
        </p:txBody>
      </p:sp>
      <p:sp>
        <p:nvSpPr>
          <p:cNvPr id="5" name="Нижний колонтитул 4">
            <a:extLst>
              <a:ext uri="{FF2B5EF4-FFF2-40B4-BE49-F238E27FC236}">
                <a16:creationId xmlns:a16="http://schemas.microsoft.com/office/drawing/2014/main" id="{D84EC3D8-F9C0-444C-978B-054664E9AB6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35F90A8-9F3B-49C9-9F0D-1A665B27C5D6}"/>
              </a:ext>
            </a:extLst>
          </p:cNvPr>
          <p:cNvSpPr>
            <a:spLocks noGrp="1"/>
          </p:cNvSpPr>
          <p:nvPr>
            <p:ph type="sldNum" sz="quarter" idx="12"/>
          </p:nvPr>
        </p:nvSpPr>
        <p:spPr/>
        <p:txBody>
          <a:bodyPr/>
          <a:lstStyle/>
          <a:p>
            <a:fld id="{4F9BCB14-7FA5-477A-93DA-482A43F54AE7}" type="slidenum">
              <a:rPr lang="ru-RU" smtClean="0"/>
              <a:t>‹#›</a:t>
            </a:fld>
            <a:endParaRPr lang="ru-RU"/>
          </a:p>
        </p:txBody>
      </p:sp>
    </p:spTree>
    <p:extLst>
      <p:ext uri="{BB962C8B-B14F-4D97-AF65-F5344CB8AC3E}">
        <p14:creationId xmlns:p14="http://schemas.microsoft.com/office/powerpoint/2010/main" val="3736036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92928DD2-BB82-49FA-9524-C2F187359463}"/>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BB49055F-223B-4DED-A72A-888B84FB212B}"/>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5166A15-ACF5-4B75-89F9-345D5D4DD9C9}"/>
              </a:ext>
            </a:extLst>
          </p:cNvPr>
          <p:cNvSpPr>
            <a:spLocks noGrp="1"/>
          </p:cNvSpPr>
          <p:nvPr>
            <p:ph type="dt" sz="half" idx="10"/>
          </p:nvPr>
        </p:nvSpPr>
        <p:spPr/>
        <p:txBody>
          <a:bodyPr/>
          <a:lstStyle/>
          <a:p>
            <a:fld id="{3400CB43-D5BC-4415-8F83-D550382D5C9C}" type="datetimeFigureOut">
              <a:rPr lang="ru-RU" smtClean="0"/>
              <a:t>04.10.2020</a:t>
            </a:fld>
            <a:endParaRPr lang="ru-RU"/>
          </a:p>
        </p:txBody>
      </p:sp>
      <p:sp>
        <p:nvSpPr>
          <p:cNvPr id="5" name="Нижний колонтитул 4">
            <a:extLst>
              <a:ext uri="{FF2B5EF4-FFF2-40B4-BE49-F238E27FC236}">
                <a16:creationId xmlns:a16="http://schemas.microsoft.com/office/drawing/2014/main" id="{3584DE0E-EDDF-4695-B6FD-2C1282EB9D0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CC90484-5BBC-4264-9E3C-C283B8FC3730}"/>
              </a:ext>
            </a:extLst>
          </p:cNvPr>
          <p:cNvSpPr>
            <a:spLocks noGrp="1"/>
          </p:cNvSpPr>
          <p:nvPr>
            <p:ph type="sldNum" sz="quarter" idx="12"/>
          </p:nvPr>
        </p:nvSpPr>
        <p:spPr/>
        <p:txBody>
          <a:bodyPr/>
          <a:lstStyle/>
          <a:p>
            <a:fld id="{4F9BCB14-7FA5-477A-93DA-482A43F54AE7}" type="slidenum">
              <a:rPr lang="ru-RU" smtClean="0"/>
              <a:t>‹#›</a:t>
            </a:fld>
            <a:endParaRPr lang="ru-RU"/>
          </a:p>
        </p:txBody>
      </p:sp>
    </p:spTree>
    <p:extLst>
      <p:ext uri="{BB962C8B-B14F-4D97-AF65-F5344CB8AC3E}">
        <p14:creationId xmlns:p14="http://schemas.microsoft.com/office/powerpoint/2010/main" val="87373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892C99-2BCC-4F17-B27D-43520D956FD7}"/>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8B37DE89-E2E1-4299-927B-26C10A09E18F}"/>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BC9D707-4F12-4A22-AAB8-7A148543CD3C}"/>
              </a:ext>
            </a:extLst>
          </p:cNvPr>
          <p:cNvSpPr>
            <a:spLocks noGrp="1"/>
          </p:cNvSpPr>
          <p:nvPr>
            <p:ph type="dt" sz="half" idx="10"/>
          </p:nvPr>
        </p:nvSpPr>
        <p:spPr/>
        <p:txBody>
          <a:bodyPr/>
          <a:lstStyle/>
          <a:p>
            <a:fld id="{3400CB43-D5BC-4415-8F83-D550382D5C9C}" type="datetimeFigureOut">
              <a:rPr lang="ru-RU" smtClean="0"/>
              <a:t>04.10.2020</a:t>
            </a:fld>
            <a:endParaRPr lang="ru-RU"/>
          </a:p>
        </p:txBody>
      </p:sp>
      <p:sp>
        <p:nvSpPr>
          <p:cNvPr id="5" name="Нижний колонтитул 4">
            <a:extLst>
              <a:ext uri="{FF2B5EF4-FFF2-40B4-BE49-F238E27FC236}">
                <a16:creationId xmlns:a16="http://schemas.microsoft.com/office/drawing/2014/main" id="{DB34DCCD-5028-425D-AF85-2890BE3BB53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3CE0D48-3DBE-48C5-815B-E330E478B4F2}"/>
              </a:ext>
            </a:extLst>
          </p:cNvPr>
          <p:cNvSpPr>
            <a:spLocks noGrp="1"/>
          </p:cNvSpPr>
          <p:nvPr>
            <p:ph type="sldNum" sz="quarter" idx="12"/>
          </p:nvPr>
        </p:nvSpPr>
        <p:spPr/>
        <p:txBody>
          <a:bodyPr/>
          <a:lstStyle/>
          <a:p>
            <a:fld id="{4F9BCB14-7FA5-477A-93DA-482A43F54AE7}" type="slidenum">
              <a:rPr lang="ru-RU" smtClean="0"/>
              <a:t>‹#›</a:t>
            </a:fld>
            <a:endParaRPr lang="ru-RU"/>
          </a:p>
        </p:txBody>
      </p:sp>
    </p:spTree>
    <p:extLst>
      <p:ext uri="{BB962C8B-B14F-4D97-AF65-F5344CB8AC3E}">
        <p14:creationId xmlns:p14="http://schemas.microsoft.com/office/powerpoint/2010/main" val="3795182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CCB670-39A9-4D73-BD2A-1A8A018E0067}"/>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F5F81EC9-DC9B-42E5-9A69-50EFBB6E5F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0EC90532-68AD-4B47-A1BD-A338A82A2FEA}"/>
              </a:ext>
            </a:extLst>
          </p:cNvPr>
          <p:cNvSpPr>
            <a:spLocks noGrp="1"/>
          </p:cNvSpPr>
          <p:nvPr>
            <p:ph type="dt" sz="half" idx="10"/>
          </p:nvPr>
        </p:nvSpPr>
        <p:spPr/>
        <p:txBody>
          <a:bodyPr/>
          <a:lstStyle/>
          <a:p>
            <a:fld id="{3400CB43-D5BC-4415-8F83-D550382D5C9C}" type="datetimeFigureOut">
              <a:rPr lang="ru-RU" smtClean="0"/>
              <a:t>04.10.2020</a:t>
            </a:fld>
            <a:endParaRPr lang="ru-RU"/>
          </a:p>
        </p:txBody>
      </p:sp>
      <p:sp>
        <p:nvSpPr>
          <p:cNvPr id="5" name="Нижний колонтитул 4">
            <a:extLst>
              <a:ext uri="{FF2B5EF4-FFF2-40B4-BE49-F238E27FC236}">
                <a16:creationId xmlns:a16="http://schemas.microsoft.com/office/drawing/2014/main" id="{78FD8E3D-CBA3-4A9F-8334-2BFDDF1AA0F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7EA55E5-2E35-4460-9A15-701E2B91095E}"/>
              </a:ext>
            </a:extLst>
          </p:cNvPr>
          <p:cNvSpPr>
            <a:spLocks noGrp="1"/>
          </p:cNvSpPr>
          <p:nvPr>
            <p:ph type="sldNum" sz="quarter" idx="12"/>
          </p:nvPr>
        </p:nvSpPr>
        <p:spPr/>
        <p:txBody>
          <a:bodyPr/>
          <a:lstStyle/>
          <a:p>
            <a:fld id="{4F9BCB14-7FA5-477A-93DA-482A43F54AE7}" type="slidenum">
              <a:rPr lang="ru-RU" smtClean="0"/>
              <a:t>‹#›</a:t>
            </a:fld>
            <a:endParaRPr lang="ru-RU"/>
          </a:p>
        </p:txBody>
      </p:sp>
    </p:spTree>
    <p:extLst>
      <p:ext uri="{BB962C8B-B14F-4D97-AF65-F5344CB8AC3E}">
        <p14:creationId xmlns:p14="http://schemas.microsoft.com/office/powerpoint/2010/main" val="223387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0336DA-A0EE-41D6-9C64-FBE0E0432542}"/>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A3110094-E2A7-4086-BEBD-EF46EBDE641F}"/>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B0D017DF-8CD5-4635-BB35-1213E137D0CA}"/>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C0281681-D7C9-4393-96A7-4E09499F05DB}"/>
              </a:ext>
            </a:extLst>
          </p:cNvPr>
          <p:cNvSpPr>
            <a:spLocks noGrp="1"/>
          </p:cNvSpPr>
          <p:nvPr>
            <p:ph type="dt" sz="half" idx="10"/>
          </p:nvPr>
        </p:nvSpPr>
        <p:spPr/>
        <p:txBody>
          <a:bodyPr/>
          <a:lstStyle/>
          <a:p>
            <a:fld id="{3400CB43-D5BC-4415-8F83-D550382D5C9C}" type="datetimeFigureOut">
              <a:rPr lang="ru-RU" smtClean="0"/>
              <a:t>04.10.2020</a:t>
            </a:fld>
            <a:endParaRPr lang="ru-RU"/>
          </a:p>
        </p:txBody>
      </p:sp>
      <p:sp>
        <p:nvSpPr>
          <p:cNvPr id="6" name="Нижний колонтитул 5">
            <a:extLst>
              <a:ext uri="{FF2B5EF4-FFF2-40B4-BE49-F238E27FC236}">
                <a16:creationId xmlns:a16="http://schemas.microsoft.com/office/drawing/2014/main" id="{1308741E-6486-49DC-8F6B-934391C7E30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80C9E57-3A50-4F2D-8E28-6DA4B5B08523}"/>
              </a:ext>
            </a:extLst>
          </p:cNvPr>
          <p:cNvSpPr>
            <a:spLocks noGrp="1"/>
          </p:cNvSpPr>
          <p:nvPr>
            <p:ph type="sldNum" sz="quarter" idx="12"/>
          </p:nvPr>
        </p:nvSpPr>
        <p:spPr/>
        <p:txBody>
          <a:bodyPr/>
          <a:lstStyle/>
          <a:p>
            <a:fld id="{4F9BCB14-7FA5-477A-93DA-482A43F54AE7}" type="slidenum">
              <a:rPr lang="ru-RU" smtClean="0"/>
              <a:t>‹#›</a:t>
            </a:fld>
            <a:endParaRPr lang="ru-RU"/>
          </a:p>
        </p:txBody>
      </p:sp>
    </p:spTree>
    <p:extLst>
      <p:ext uri="{BB962C8B-B14F-4D97-AF65-F5344CB8AC3E}">
        <p14:creationId xmlns:p14="http://schemas.microsoft.com/office/powerpoint/2010/main" val="395473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3BB2E4-4DA5-48F8-8502-422A62B76283}"/>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AA73D4AF-F3DF-4E67-B2BC-07D516F8B6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5A477005-8169-41E9-88D4-186A2BDCCCAA}"/>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302A7D3-83BF-483B-A1AE-D402BF8D29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F3F32971-D0FC-4BC4-9D8B-116E2121762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317A9052-FD98-45CA-B4C2-C728D3E243B0}"/>
              </a:ext>
            </a:extLst>
          </p:cNvPr>
          <p:cNvSpPr>
            <a:spLocks noGrp="1"/>
          </p:cNvSpPr>
          <p:nvPr>
            <p:ph type="dt" sz="half" idx="10"/>
          </p:nvPr>
        </p:nvSpPr>
        <p:spPr/>
        <p:txBody>
          <a:bodyPr/>
          <a:lstStyle/>
          <a:p>
            <a:fld id="{3400CB43-D5BC-4415-8F83-D550382D5C9C}" type="datetimeFigureOut">
              <a:rPr lang="ru-RU" smtClean="0"/>
              <a:t>04.10.2020</a:t>
            </a:fld>
            <a:endParaRPr lang="ru-RU"/>
          </a:p>
        </p:txBody>
      </p:sp>
      <p:sp>
        <p:nvSpPr>
          <p:cNvPr id="8" name="Нижний колонтитул 7">
            <a:extLst>
              <a:ext uri="{FF2B5EF4-FFF2-40B4-BE49-F238E27FC236}">
                <a16:creationId xmlns:a16="http://schemas.microsoft.com/office/drawing/2014/main" id="{13823D53-E053-42DA-B72C-18F508E18111}"/>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8679BA5A-D615-48B0-95F8-5C2C3E9A618E}"/>
              </a:ext>
            </a:extLst>
          </p:cNvPr>
          <p:cNvSpPr>
            <a:spLocks noGrp="1"/>
          </p:cNvSpPr>
          <p:nvPr>
            <p:ph type="sldNum" sz="quarter" idx="12"/>
          </p:nvPr>
        </p:nvSpPr>
        <p:spPr/>
        <p:txBody>
          <a:bodyPr/>
          <a:lstStyle/>
          <a:p>
            <a:fld id="{4F9BCB14-7FA5-477A-93DA-482A43F54AE7}" type="slidenum">
              <a:rPr lang="ru-RU" smtClean="0"/>
              <a:t>‹#›</a:t>
            </a:fld>
            <a:endParaRPr lang="ru-RU"/>
          </a:p>
        </p:txBody>
      </p:sp>
    </p:spTree>
    <p:extLst>
      <p:ext uri="{BB962C8B-B14F-4D97-AF65-F5344CB8AC3E}">
        <p14:creationId xmlns:p14="http://schemas.microsoft.com/office/powerpoint/2010/main" val="1743469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318CA21-88BE-4576-A2AE-A6FBFED19A5C}"/>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64C0260D-2A12-40E1-8027-5750BAD94AC7}"/>
              </a:ext>
            </a:extLst>
          </p:cNvPr>
          <p:cNvSpPr>
            <a:spLocks noGrp="1"/>
          </p:cNvSpPr>
          <p:nvPr>
            <p:ph type="dt" sz="half" idx="10"/>
          </p:nvPr>
        </p:nvSpPr>
        <p:spPr/>
        <p:txBody>
          <a:bodyPr/>
          <a:lstStyle/>
          <a:p>
            <a:fld id="{3400CB43-D5BC-4415-8F83-D550382D5C9C}" type="datetimeFigureOut">
              <a:rPr lang="ru-RU" smtClean="0"/>
              <a:t>04.10.2020</a:t>
            </a:fld>
            <a:endParaRPr lang="ru-RU"/>
          </a:p>
        </p:txBody>
      </p:sp>
      <p:sp>
        <p:nvSpPr>
          <p:cNvPr id="4" name="Нижний колонтитул 3">
            <a:extLst>
              <a:ext uri="{FF2B5EF4-FFF2-40B4-BE49-F238E27FC236}">
                <a16:creationId xmlns:a16="http://schemas.microsoft.com/office/drawing/2014/main" id="{7F81BD78-C123-4923-B1B0-DBF6B664EC5A}"/>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2CA8616E-3AB6-4628-95D1-E28CBFCF0F34}"/>
              </a:ext>
            </a:extLst>
          </p:cNvPr>
          <p:cNvSpPr>
            <a:spLocks noGrp="1"/>
          </p:cNvSpPr>
          <p:nvPr>
            <p:ph type="sldNum" sz="quarter" idx="12"/>
          </p:nvPr>
        </p:nvSpPr>
        <p:spPr/>
        <p:txBody>
          <a:bodyPr/>
          <a:lstStyle/>
          <a:p>
            <a:fld id="{4F9BCB14-7FA5-477A-93DA-482A43F54AE7}" type="slidenum">
              <a:rPr lang="ru-RU" smtClean="0"/>
              <a:t>‹#›</a:t>
            </a:fld>
            <a:endParaRPr lang="ru-RU"/>
          </a:p>
        </p:txBody>
      </p:sp>
    </p:spTree>
    <p:extLst>
      <p:ext uri="{BB962C8B-B14F-4D97-AF65-F5344CB8AC3E}">
        <p14:creationId xmlns:p14="http://schemas.microsoft.com/office/powerpoint/2010/main" val="559691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763CC4C4-8523-488A-84A0-2FFBF2DD1972}"/>
              </a:ext>
            </a:extLst>
          </p:cNvPr>
          <p:cNvSpPr>
            <a:spLocks noGrp="1"/>
          </p:cNvSpPr>
          <p:nvPr>
            <p:ph type="dt" sz="half" idx="10"/>
          </p:nvPr>
        </p:nvSpPr>
        <p:spPr/>
        <p:txBody>
          <a:bodyPr/>
          <a:lstStyle/>
          <a:p>
            <a:fld id="{3400CB43-D5BC-4415-8F83-D550382D5C9C}" type="datetimeFigureOut">
              <a:rPr lang="ru-RU" smtClean="0"/>
              <a:t>04.10.2020</a:t>
            </a:fld>
            <a:endParaRPr lang="ru-RU"/>
          </a:p>
        </p:txBody>
      </p:sp>
      <p:sp>
        <p:nvSpPr>
          <p:cNvPr id="3" name="Нижний колонтитул 2">
            <a:extLst>
              <a:ext uri="{FF2B5EF4-FFF2-40B4-BE49-F238E27FC236}">
                <a16:creationId xmlns:a16="http://schemas.microsoft.com/office/drawing/2014/main" id="{0612815A-F4FF-4FDB-956E-ECA5088F3210}"/>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16F98911-5364-4E82-891F-A5E7C2766903}"/>
              </a:ext>
            </a:extLst>
          </p:cNvPr>
          <p:cNvSpPr>
            <a:spLocks noGrp="1"/>
          </p:cNvSpPr>
          <p:nvPr>
            <p:ph type="sldNum" sz="quarter" idx="12"/>
          </p:nvPr>
        </p:nvSpPr>
        <p:spPr/>
        <p:txBody>
          <a:bodyPr/>
          <a:lstStyle/>
          <a:p>
            <a:fld id="{4F9BCB14-7FA5-477A-93DA-482A43F54AE7}" type="slidenum">
              <a:rPr lang="ru-RU" smtClean="0"/>
              <a:t>‹#›</a:t>
            </a:fld>
            <a:endParaRPr lang="ru-RU"/>
          </a:p>
        </p:txBody>
      </p:sp>
    </p:spTree>
    <p:extLst>
      <p:ext uri="{BB962C8B-B14F-4D97-AF65-F5344CB8AC3E}">
        <p14:creationId xmlns:p14="http://schemas.microsoft.com/office/powerpoint/2010/main" val="3549201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954549-FA0C-4DE0-A012-31BDED26812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0C96ECB0-76D4-4991-9282-57B90945A4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966FCB17-7E09-4ACD-8682-315E290F42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F7A408AF-AA5D-4283-BD2B-E4A471070AC0}"/>
              </a:ext>
            </a:extLst>
          </p:cNvPr>
          <p:cNvSpPr>
            <a:spLocks noGrp="1"/>
          </p:cNvSpPr>
          <p:nvPr>
            <p:ph type="dt" sz="half" idx="10"/>
          </p:nvPr>
        </p:nvSpPr>
        <p:spPr/>
        <p:txBody>
          <a:bodyPr/>
          <a:lstStyle/>
          <a:p>
            <a:fld id="{3400CB43-D5BC-4415-8F83-D550382D5C9C}" type="datetimeFigureOut">
              <a:rPr lang="ru-RU" smtClean="0"/>
              <a:t>04.10.2020</a:t>
            </a:fld>
            <a:endParaRPr lang="ru-RU"/>
          </a:p>
        </p:txBody>
      </p:sp>
      <p:sp>
        <p:nvSpPr>
          <p:cNvPr id="6" name="Нижний колонтитул 5">
            <a:extLst>
              <a:ext uri="{FF2B5EF4-FFF2-40B4-BE49-F238E27FC236}">
                <a16:creationId xmlns:a16="http://schemas.microsoft.com/office/drawing/2014/main" id="{47F910A8-7AAE-41F3-8DF8-F98982D2143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7A5CBA9-281C-4407-84BB-D65E1D6018EF}"/>
              </a:ext>
            </a:extLst>
          </p:cNvPr>
          <p:cNvSpPr>
            <a:spLocks noGrp="1"/>
          </p:cNvSpPr>
          <p:nvPr>
            <p:ph type="sldNum" sz="quarter" idx="12"/>
          </p:nvPr>
        </p:nvSpPr>
        <p:spPr/>
        <p:txBody>
          <a:bodyPr/>
          <a:lstStyle/>
          <a:p>
            <a:fld id="{4F9BCB14-7FA5-477A-93DA-482A43F54AE7}" type="slidenum">
              <a:rPr lang="ru-RU" smtClean="0"/>
              <a:t>‹#›</a:t>
            </a:fld>
            <a:endParaRPr lang="ru-RU"/>
          </a:p>
        </p:txBody>
      </p:sp>
    </p:spTree>
    <p:extLst>
      <p:ext uri="{BB962C8B-B14F-4D97-AF65-F5344CB8AC3E}">
        <p14:creationId xmlns:p14="http://schemas.microsoft.com/office/powerpoint/2010/main" val="3218186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766BC7B-0393-4CA8-B499-FCB2B7BB5F60}"/>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3A7B66F3-78F7-4D75-B0D8-BBF5FC6470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23FD527-89C6-4FE7-B7A4-B6BBE9E993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ABD3F32-96C4-4D22-945A-3BBB2803473D}"/>
              </a:ext>
            </a:extLst>
          </p:cNvPr>
          <p:cNvSpPr>
            <a:spLocks noGrp="1"/>
          </p:cNvSpPr>
          <p:nvPr>
            <p:ph type="dt" sz="half" idx="10"/>
          </p:nvPr>
        </p:nvSpPr>
        <p:spPr/>
        <p:txBody>
          <a:bodyPr/>
          <a:lstStyle/>
          <a:p>
            <a:fld id="{3400CB43-D5BC-4415-8F83-D550382D5C9C}" type="datetimeFigureOut">
              <a:rPr lang="ru-RU" smtClean="0"/>
              <a:t>04.10.2020</a:t>
            </a:fld>
            <a:endParaRPr lang="ru-RU"/>
          </a:p>
        </p:txBody>
      </p:sp>
      <p:sp>
        <p:nvSpPr>
          <p:cNvPr id="6" name="Нижний колонтитул 5">
            <a:extLst>
              <a:ext uri="{FF2B5EF4-FFF2-40B4-BE49-F238E27FC236}">
                <a16:creationId xmlns:a16="http://schemas.microsoft.com/office/drawing/2014/main" id="{D321456B-035B-482A-A904-DD1542C60FE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9065BF64-7DE0-4D1A-BDF9-D44BDE777F34}"/>
              </a:ext>
            </a:extLst>
          </p:cNvPr>
          <p:cNvSpPr>
            <a:spLocks noGrp="1"/>
          </p:cNvSpPr>
          <p:nvPr>
            <p:ph type="sldNum" sz="quarter" idx="12"/>
          </p:nvPr>
        </p:nvSpPr>
        <p:spPr/>
        <p:txBody>
          <a:bodyPr/>
          <a:lstStyle/>
          <a:p>
            <a:fld id="{4F9BCB14-7FA5-477A-93DA-482A43F54AE7}" type="slidenum">
              <a:rPr lang="ru-RU" smtClean="0"/>
              <a:t>‹#›</a:t>
            </a:fld>
            <a:endParaRPr lang="ru-RU"/>
          </a:p>
        </p:txBody>
      </p:sp>
    </p:spTree>
    <p:extLst>
      <p:ext uri="{BB962C8B-B14F-4D97-AF65-F5344CB8AC3E}">
        <p14:creationId xmlns:p14="http://schemas.microsoft.com/office/powerpoint/2010/main" val="1417095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43C281-D6FA-4655-8658-8BABCAF1B4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071193E-C230-46A0-B857-6A6599F05D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C7C4D94-73FD-45CF-90FE-AC552A3B5C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00CB43-D5BC-4415-8F83-D550382D5C9C}" type="datetimeFigureOut">
              <a:rPr lang="ru-RU" smtClean="0"/>
              <a:t>04.10.2020</a:t>
            </a:fld>
            <a:endParaRPr lang="ru-RU"/>
          </a:p>
        </p:txBody>
      </p:sp>
      <p:sp>
        <p:nvSpPr>
          <p:cNvPr id="5" name="Нижний колонтитул 4">
            <a:extLst>
              <a:ext uri="{FF2B5EF4-FFF2-40B4-BE49-F238E27FC236}">
                <a16:creationId xmlns:a16="http://schemas.microsoft.com/office/drawing/2014/main" id="{CE9D61D2-21EE-4B50-B0FE-2C4F507887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A5A1338-4C72-4752-9D88-B47705F09B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9BCB14-7FA5-477A-93DA-482A43F54AE7}" type="slidenum">
              <a:rPr lang="ru-RU" smtClean="0"/>
              <a:t>‹#›</a:t>
            </a:fld>
            <a:endParaRPr lang="ru-RU"/>
          </a:p>
        </p:txBody>
      </p:sp>
    </p:spTree>
    <p:extLst>
      <p:ext uri="{BB962C8B-B14F-4D97-AF65-F5344CB8AC3E}">
        <p14:creationId xmlns:p14="http://schemas.microsoft.com/office/powerpoint/2010/main" val="3220662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2.xml"/><Relationship Id="rId4" Type="http://schemas.openxmlformats.org/officeDocument/2006/relationships/image" Target="../media/image40.gif"/></Relationships>
</file>

<file path=ppt/slides/_rels/slide17.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divamgupta/image-segmentation-keras" TargetMode="External"/><Relationship Id="rId7" Type="http://schemas.openxmlformats.org/officeDocument/2006/relationships/hyperlink" Target="https://github.com/AKSHAYUBHAT/ImageSegmentation" TargetMode="External"/><Relationship Id="rId2" Type="http://schemas.openxmlformats.org/officeDocument/2006/relationships/hyperlink" Target="https://github.com/divamgupta" TargetMode="External"/><Relationship Id="rId1" Type="http://schemas.openxmlformats.org/officeDocument/2006/relationships/slideLayout" Target="../slideLayouts/slideLayout2.xml"/><Relationship Id="rId6" Type="http://schemas.openxmlformats.org/officeDocument/2006/relationships/hyperlink" Target="https://github.com/AKSHAYUBHAT" TargetMode="External"/><Relationship Id="rId5" Type="http://schemas.openxmlformats.org/officeDocument/2006/relationships/hyperlink" Target="https://github.com/LeeJunHyun/Image_Segmentation" TargetMode="External"/><Relationship Id="rId4" Type="http://schemas.openxmlformats.org/officeDocument/2006/relationships/hyperlink" Target="https://github.com/LeeJunHyun"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47.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CA74D6-13BE-4CD5-A3C6-4F74ED18685B}"/>
              </a:ext>
            </a:extLst>
          </p:cNvPr>
          <p:cNvSpPr>
            <a:spLocks noGrp="1"/>
          </p:cNvSpPr>
          <p:nvPr>
            <p:ph type="ctrTitle"/>
          </p:nvPr>
        </p:nvSpPr>
        <p:spPr/>
        <p:txBody>
          <a:bodyPr/>
          <a:lstStyle/>
          <a:p>
            <a:r>
              <a:rPr lang="ru-RU" dirty="0"/>
              <a:t>Нейронные сети в </a:t>
            </a:r>
            <a:r>
              <a:rPr lang="ru-RU" dirty="0" err="1"/>
              <a:t>компоютерном</a:t>
            </a:r>
            <a:r>
              <a:rPr lang="ru-RU" dirty="0"/>
              <a:t> зрении</a:t>
            </a:r>
          </a:p>
        </p:txBody>
      </p:sp>
      <p:sp>
        <p:nvSpPr>
          <p:cNvPr id="3" name="Подзаголовок 2">
            <a:extLst>
              <a:ext uri="{FF2B5EF4-FFF2-40B4-BE49-F238E27FC236}">
                <a16:creationId xmlns:a16="http://schemas.microsoft.com/office/drawing/2014/main" id="{A14DA53A-E8E6-4151-AF55-2D72281D626B}"/>
              </a:ext>
            </a:extLst>
          </p:cNvPr>
          <p:cNvSpPr>
            <a:spLocks noGrp="1"/>
          </p:cNvSpPr>
          <p:nvPr>
            <p:ph type="subTitle" idx="1"/>
          </p:nvPr>
        </p:nvSpPr>
        <p:spPr/>
        <p:txBody>
          <a:bodyPr>
            <a:normAutofit lnSpcReduction="10000"/>
          </a:bodyPr>
          <a:lstStyle/>
          <a:p>
            <a:r>
              <a:rPr lang="ru-RU" dirty="0"/>
              <a:t>Особенности</a:t>
            </a:r>
          </a:p>
          <a:p>
            <a:endParaRPr lang="ru-RU" dirty="0"/>
          </a:p>
          <a:p>
            <a:endParaRPr lang="ru-RU" dirty="0"/>
          </a:p>
          <a:p>
            <a:r>
              <a:rPr lang="ru-RU" dirty="0" err="1"/>
              <a:t>А.М.Недзьведь</a:t>
            </a:r>
            <a:endParaRPr lang="ru-RU" dirty="0"/>
          </a:p>
        </p:txBody>
      </p:sp>
    </p:spTree>
    <p:extLst>
      <p:ext uri="{BB962C8B-B14F-4D97-AF65-F5344CB8AC3E}">
        <p14:creationId xmlns:p14="http://schemas.microsoft.com/office/powerpoint/2010/main" val="762886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1166FC-889A-4448-B264-963C26AA20EF}"/>
              </a:ext>
            </a:extLst>
          </p:cNvPr>
          <p:cNvSpPr>
            <a:spLocks noGrp="1"/>
          </p:cNvSpPr>
          <p:nvPr>
            <p:ph type="title"/>
          </p:nvPr>
        </p:nvSpPr>
        <p:spPr/>
        <p:txBody>
          <a:bodyPr/>
          <a:lstStyle/>
          <a:p>
            <a:r>
              <a:rPr lang="ru-RU" dirty="0"/>
              <a:t>Функции  Активации</a:t>
            </a:r>
          </a:p>
        </p:txBody>
      </p:sp>
      <p:pic>
        <p:nvPicPr>
          <p:cNvPr id="7" name="Рисунок 6">
            <a:extLst>
              <a:ext uri="{FF2B5EF4-FFF2-40B4-BE49-F238E27FC236}">
                <a16:creationId xmlns:a16="http://schemas.microsoft.com/office/drawing/2014/main" id="{C5842716-53EC-4682-A6F6-0F71B2B8AC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76013" y="525961"/>
            <a:ext cx="2821485" cy="931090"/>
          </a:xfrm>
          <a:prstGeom prst="rect">
            <a:avLst/>
          </a:prstGeom>
        </p:spPr>
      </p:pic>
      <p:sp>
        <p:nvSpPr>
          <p:cNvPr id="8" name="TextBox 7">
            <a:extLst>
              <a:ext uri="{FF2B5EF4-FFF2-40B4-BE49-F238E27FC236}">
                <a16:creationId xmlns:a16="http://schemas.microsoft.com/office/drawing/2014/main" id="{59F7CC7B-3179-46B2-8C99-A281FA3E239A}"/>
              </a:ext>
            </a:extLst>
          </p:cNvPr>
          <p:cNvSpPr txBox="1"/>
          <p:nvPr/>
        </p:nvSpPr>
        <p:spPr>
          <a:xfrm>
            <a:off x="6533364" y="637563"/>
            <a:ext cx="2660970" cy="707886"/>
          </a:xfrm>
          <a:prstGeom prst="rect">
            <a:avLst/>
          </a:prstGeom>
          <a:noFill/>
        </p:spPr>
        <p:txBody>
          <a:bodyPr wrap="square" rtlCol="0">
            <a:spAutoFit/>
          </a:bodyPr>
          <a:lstStyle/>
          <a:p>
            <a:r>
              <a:rPr lang="ru-RU" sz="4000" dirty="0" err="1"/>
              <a:t>Сигмоида</a:t>
            </a:r>
            <a:endParaRPr lang="ru-RU" sz="4000" dirty="0"/>
          </a:p>
        </p:txBody>
      </p:sp>
      <p:sp>
        <p:nvSpPr>
          <p:cNvPr id="9" name="Прямоугольник 8">
            <a:extLst>
              <a:ext uri="{FF2B5EF4-FFF2-40B4-BE49-F238E27FC236}">
                <a16:creationId xmlns:a16="http://schemas.microsoft.com/office/drawing/2014/main" id="{5C19BB1E-4852-4F65-9368-C4C8AE214A4B}"/>
              </a:ext>
            </a:extLst>
          </p:cNvPr>
          <p:cNvSpPr/>
          <p:nvPr/>
        </p:nvSpPr>
        <p:spPr>
          <a:xfrm>
            <a:off x="838200" y="1899891"/>
            <a:ext cx="4433650" cy="369332"/>
          </a:xfrm>
          <a:prstGeom prst="rect">
            <a:avLst/>
          </a:prstGeom>
        </p:spPr>
        <p:txBody>
          <a:bodyPr wrap="none">
            <a:spAutoFit/>
          </a:bodyPr>
          <a:lstStyle/>
          <a:p>
            <a:r>
              <a:rPr lang="ru-RU" b="0" i="0" dirty="0" err="1">
                <a:solidFill>
                  <a:srgbClr val="4F4F4F"/>
                </a:solidFill>
                <a:effectLst/>
                <a:latin typeface="-apple-system"/>
              </a:rPr>
              <a:t>Сигмоиды</a:t>
            </a:r>
            <a:r>
              <a:rPr lang="ru-RU" b="0" i="0" dirty="0">
                <a:solidFill>
                  <a:srgbClr val="4F4F4F"/>
                </a:solidFill>
                <a:effectLst/>
                <a:latin typeface="-apple-system"/>
              </a:rPr>
              <a:t> насыщают и убивают градиенты</a:t>
            </a:r>
            <a:endParaRPr lang="ru-RU" dirty="0"/>
          </a:p>
        </p:txBody>
      </p:sp>
      <p:pic>
        <p:nvPicPr>
          <p:cNvPr id="10" name="Рисунок 9">
            <a:extLst>
              <a:ext uri="{FF2B5EF4-FFF2-40B4-BE49-F238E27FC236}">
                <a16:creationId xmlns:a16="http://schemas.microsoft.com/office/drawing/2014/main" id="{52B995A9-8952-45BE-9DF8-3690FFA74526}"/>
              </a:ext>
            </a:extLst>
          </p:cNvPr>
          <p:cNvPicPr>
            <a:picLocks noChangeAspect="1"/>
          </p:cNvPicPr>
          <p:nvPr/>
        </p:nvPicPr>
        <p:blipFill>
          <a:blip r:embed="rId4">
            <a:clrChange>
              <a:clrFrom>
                <a:srgbClr val="F0F0F0"/>
              </a:clrFrom>
              <a:clrTo>
                <a:srgbClr val="F0F0F0">
                  <a:alpha val="0"/>
                </a:srgbClr>
              </a:clrTo>
            </a:clrChange>
          </a:blip>
          <a:stretch>
            <a:fillRect/>
          </a:stretch>
        </p:blipFill>
        <p:spPr>
          <a:xfrm>
            <a:off x="1114722" y="3678572"/>
            <a:ext cx="9962556" cy="2898198"/>
          </a:xfrm>
          <a:prstGeom prst="rect">
            <a:avLst/>
          </a:prstGeom>
        </p:spPr>
      </p:pic>
      <p:pic>
        <p:nvPicPr>
          <p:cNvPr id="11" name="Рисунок 10">
            <a:extLst>
              <a:ext uri="{FF2B5EF4-FFF2-40B4-BE49-F238E27FC236}">
                <a16:creationId xmlns:a16="http://schemas.microsoft.com/office/drawing/2014/main" id="{2483A591-406D-4E12-ABEB-C67AE83B4DC1}"/>
              </a:ext>
            </a:extLst>
          </p:cNvPr>
          <p:cNvPicPr>
            <a:picLocks noChangeAspect="1"/>
          </p:cNvPicPr>
          <p:nvPr/>
        </p:nvPicPr>
        <p:blipFill>
          <a:blip r:embed="rId5"/>
          <a:stretch>
            <a:fillRect/>
          </a:stretch>
        </p:blipFill>
        <p:spPr>
          <a:xfrm>
            <a:off x="6269662" y="1617887"/>
            <a:ext cx="4807616" cy="2341717"/>
          </a:xfrm>
          <a:prstGeom prst="rect">
            <a:avLst/>
          </a:prstGeom>
        </p:spPr>
      </p:pic>
    </p:spTree>
    <p:extLst>
      <p:ext uri="{BB962C8B-B14F-4D97-AF65-F5344CB8AC3E}">
        <p14:creationId xmlns:p14="http://schemas.microsoft.com/office/powerpoint/2010/main" val="4028978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1166FC-889A-4448-B264-963C26AA20EF}"/>
              </a:ext>
            </a:extLst>
          </p:cNvPr>
          <p:cNvSpPr>
            <a:spLocks noGrp="1"/>
          </p:cNvSpPr>
          <p:nvPr>
            <p:ph type="title"/>
          </p:nvPr>
        </p:nvSpPr>
        <p:spPr/>
        <p:txBody>
          <a:bodyPr/>
          <a:lstStyle/>
          <a:p>
            <a:r>
              <a:rPr lang="ru-RU" dirty="0"/>
              <a:t>Функции  Активации</a:t>
            </a:r>
          </a:p>
        </p:txBody>
      </p:sp>
      <p:sp>
        <p:nvSpPr>
          <p:cNvPr id="8" name="TextBox 7">
            <a:extLst>
              <a:ext uri="{FF2B5EF4-FFF2-40B4-BE49-F238E27FC236}">
                <a16:creationId xmlns:a16="http://schemas.microsoft.com/office/drawing/2014/main" id="{59F7CC7B-3179-46B2-8C99-A281FA3E239A}"/>
              </a:ext>
            </a:extLst>
          </p:cNvPr>
          <p:cNvSpPr txBox="1"/>
          <p:nvPr/>
        </p:nvSpPr>
        <p:spPr>
          <a:xfrm>
            <a:off x="6510215" y="281230"/>
            <a:ext cx="5353836" cy="1323439"/>
          </a:xfrm>
          <a:prstGeom prst="rect">
            <a:avLst/>
          </a:prstGeom>
          <a:noFill/>
        </p:spPr>
        <p:txBody>
          <a:bodyPr wrap="square" rtlCol="0">
            <a:spAutoFit/>
          </a:bodyPr>
          <a:lstStyle/>
          <a:p>
            <a:r>
              <a:rPr lang="en-US" sz="4000" dirty="0" err="1"/>
              <a:t>ReLU</a:t>
            </a:r>
            <a:r>
              <a:rPr lang="en-US" sz="4000" dirty="0"/>
              <a:t> (</a:t>
            </a:r>
            <a:r>
              <a:rPr lang="ru-RU" sz="4000" dirty="0"/>
              <a:t>выпрямленный линейный блок)</a:t>
            </a:r>
          </a:p>
        </p:txBody>
      </p:sp>
      <p:sp>
        <p:nvSpPr>
          <p:cNvPr id="9" name="Прямоугольник 8">
            <a:extLst>
              <a:ext uri="{FF2B5EF4-FFF2-40B4-BE49-F238E27FC236}">
                <a16:creationId xmlns:a16="http://schemas.microsoft.com/office/drawing/2014/main" id="{5C19BB1E-4852-4F65-9368-C4C8AE214A4B}"/>
              </a:ext>
            </a:extLst>
          </p:cNvPr>
          <p:cNvSpPr/>
          <p:nvPr/>
        </p:nvSpPr>
        <p:spPr>
          <a:xfrm>
            <a:off x="838201" y="1899891"/>
            <a:ext cx="4457700" cy="1754326"/>
          </a:xfrm>
          <a:prstGeom prst="rect">
            <a:avLst/>
          </a:prstGeom>
        </p:spPr>
        <p:txBody>
          <a:bodyPr wrap="square">
            <a:spAutoFit/>
          </a:bodyPr>
          <a:lstStyle/>
          <a:p>
            <a:r>
              <a:rPr lang="ru-RU" dirty="0">
                <a:solidFill>
                  <a:srgbClr val="4F4F4F"/>
                </a:solidFill>
                <a:latin typeface="-apple-system"/>
              </a:rPr>
              <a:t>Линейная функция на положительной оси но, прежде всего, </a:t>
            </a:r>
            <a:r>
              <a:rPr lang="ru-RU" dirty="0" err="1">
                <a:solidFill>
                  <a:srgbClr val="4F4F4F"/>
                </a:solidFill>
                <a:latin typeface="-apple-system"/>
              </a:rPr>
              <a:t>ReLU</a:t>
            </a:r>
            <a:r>
              <a:rPr lang="ru-RU" dirty="0">
                <a:solidFill>
                  <a:srgbClr val="4F4F4F"/>
                </a:solidFill>
                <a:latin typeface="-apple-system"/>
              </a:rPr>
              <a:t> не является линейным по своей природе. </a:t>
            </a:r>
          </a:p>
          <a:p>
            <a:endParaRPr lang="ru-RU" dirty="0">
              <a:solidFill>
                <a:srgbClr val="4F4F4F"/>
              </a:solidFill>
              <a:latin typeface="-apple-system"/>
            </a:endParaRPr>
          </a:p>
          <a:p>
            <a:r>
              <a:rPr lang="ru-RU" dirty="0">
                <a:solidFill>
                  <a:srgbClr val="4F4F4F"/>
                </a:solidFill>
                <a:latin typeface="-apple-system"/>
              </a:rPr>
              <a:t>Обучение не проходит в области нулевого значения</a:t>
            </a:r>
            <a:endParaRPr lang="ru-RU" dirty="0"/>
          </a:p>
        </p:txBody>
      </p:sp>
      <p:pic>
        <p:nvPicPr>
          <p:cNvPr id="1026" name="Picture 2" descr="https://www.machinelearningmastery.ru/img/0-545535-923589.png">
            <a:extLst>
              <a:ext uri="{FF2B5EF4-FFF2-40B4-BE49-F238E27FC236}">
                <a16:creationId xmlns:a16="http://schemas.microsoft.com/office/drawing/2014/main" id="{3E67C478-B458-45CC-9B00-844C4CEA341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66990" y="1676950"/>
            <a:ext cx="5715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 name="Рисунок 3">
            <a:extLst>
              <a:ext uri="{FF2B5EF4-FFF2-40B4-BE49-F238E27FC236}">
                <a16:creationId xmlns:a16="http://schemas.microsoft.com/office/drawing/2014/main" id="{6A477079-9515-4712-960B-B1AE0A288A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3863420"/>
            <a:ext cx="3867150" cy="2116950"/>
          </a:xfrm>
          <a:prstGeom prst="rect">
            <a:avLst/>
          </a:prstGeom>
        </p:spPr>
      </p:pic>
      <p:pic>
        <p:nvPicPr>
          <p:cNvPr id="6" name="Рисунок 5">
            <a:extLst>
              <a:ext uri="{FF2B5EF4-FFF2-40B4-BE49-F238E27FC236}">
                <a16:creationId xmlns:a16="http://schemas.microsoft.com/office/drawing/2014/main" id="{B120D843-8490-4399-9368-77E9C5C21A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10214" y="5578544"/>
            <a:ext cx="3019126" cy="803652"/>
          </a:xfrm>
          <a:prstGeom prst="rect">
            <a:avLst/>
          </a:prstGeom>
        </p:spPr>
      </p:pic>
      <p:pic>
        <p:nvPicPr>
          <p:cNvPr id="13" name="Рисунок 12">
            <a:extLst>
              <a:ext uri="{FF2B5EF4-FFF2-40B4-BE49-F238E27FC236}">
                <a16:creationId xmlns:a16="http://schemas.microsoft.com/office/drawing/2014/main" id="{0C811674-C1A6-4F40-8B48-6525AA079E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10214" y="4552296"/>
            <a:ext cx="3106006" cy="803652"/>
          </a:xfrm>
          <a:prstGeom prst="rect">
            <a:avLst/>
          </a:prstGeom>
        </p:spPr>
      </p:pic>
    </p:spTree>
    <p:extLst>
      <p:ext uri="{BB962C8B-B14F-4D97-AF65-F5344CB8AC3E}">
        <p14:creationId xmlns:p14="http://schemas.microsoft.com/office/powerpoint/2010/main" val="2511029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1166FC-889A-4448-B264-963C26AA20EF}"/>
              </a:ext>
            </a:extLst>
          </p:cNvPr>
          <p:cNvSpPr>
            <a:spLocks noGrp="1"/>
          </p:cNvSpPr>
          <p:nvPr>
            <p:ph type="title"/>
          </p:nvPr>
        </p:nvSpPr>
        <p:spPr/>
        <p:txBody>
          <a:bodyPr/>
          <a:lstStyle/>
          <a:p>
            <a:r>
              <a:rPr lang="ru-RU" dirty="0"/>
              <a:t>Функции  Активации</a:t>
            </a:r>
          </a:p>
        </p:txBody>
      </p:sp>
      <p:sp>
        <p:nvSpPr>
          <p:cNvPr id="8" name="TextBox 7">
            <a:extLst>
              <a:ext uri="{FF2B5EF4-FFF2-40B4-BE49-F238E27FC236}">
                <a16:creationId xmlns:a16="http://schemas.microsoft.com/office/drawing/2014/main" id="{59F7CC7B-3179-46B2-8C99-A281FA3E239A}"/>
              </a:ext>
            </a:extLst>
          </p:cNvPr>
          <p:cNvSpPr txBox="1"/>
          <p:nvPr/>
        </p:nvSpPr>
        <p:spPr>
          <a:xfrm>
            <a:off x="6533364" y="637563"/>
            <a:ext cx="2660970" cy="707886"/>
          </a:xfrm>
          <a:prstGeom prst="rect">
            <a:avLst/>
          </a:prstGeom>
          <a:noFill/>
        </p:spPr>
        <p:txBody>
          <a:bodyPr wrap="square" rtlCol="0">
            <a:spAutoFit/>
          </a:bodyPr>
          <a:lstStyle/>
          <a:p>
            <a:r>
              <a:rPr lang="en-US" sz="4000" dirty="0"/>
              <a:t>SOFTMAX</a:t>
            </a:r>
            <a:endParaRPr lang="ru-RU" sz="4000" dirty="0"/>
          </a:p>
        </p:txBody>
      </p:sp>
      <p:sp>
        <p:nvSpPr>
          <p:cNvPr id="19" name="TextBox 18">
            <a:extLst>
              <a:ext uri="{FF2B5EF4-FFF2-40B4-BE49-F238E27FC236}">
                <a16:creationId xmlns:a16="http://schemas.microsoft.com/office/drawing/2014/main" id="{39960004-2BA3-43B9-A41F-769D0C028BD7}"/>
              </a:ext>
            </a:extLst>
          </p:cNvPr>
          <p:cNvSpPr txBox="1"/>
          <p:nvPr/>
        </p:nvSpPr>
        <p:spPr>
          <a:xfrm>
            <a:off x="1098958" y="1979802"/>
            <a:ext cx="4211273" cy="1754326"/>
          </a:xfrm>
          <a:prstGeom prst="rect">
            <a:avLst/>
          </a:prstGeom>
          <a:noFill/>
        </p:spPr>
        <p:txBody>
          <a:bodyPr wrap="square" rtlCol="0">
            <a:spAutoFit/>
          </a:bodyPr>
          <a:lstStyle/>
          <a:p>
            <a:r>
              <a:rPr lang="ru-RU" dirty="0"/>
              <a:t>предпочтителен в выходном слое моделей глубокого обучения, особенно когда необходимо классифицировать</a:t>
            </a:r>
            <a:r>
              <a:rPr lang="en-US" dirty="0"/>
              <a:t>.</a:t>
            </a:r>
          </a:p>
          <a:p>
            <a:endParaRPr lang="en-US" dirty="0"/>
          </a:p>
          <a:p>
            <a:r>
              <a:rPr lang="en-US" dirty="0"/>
              <a:t>Swish (</a:t>
            </a:r>
            <a:r>
              <a:rPr lang="ru-RU" dirty="0" err="1"/>
              <a:t>самоограниченная</a:t>
            </a:r>
            <a:r>
              <a:rPr lang="ru-RU" dirty="0"/>
              <a:t>) функция</a:t>
            </a:r>
          </a:p>
          <a:p>
            <a:endParaRPr lang="ru-RU" dirty="0"/>
          </a:p>
        </p:txBody>
      </p:sp>
      <p:pic>
        <p:nvPicPr>
          <p:cNvPr id="3" name="Рисунок 2">
            <a:extLst>
              <a:ext uri="{FF2B5EF4-FFF2-40B4-BE49-F238E27FC236}">
                <a16:creationId xmlns:a16="http://schemas.microsoft.com/office/drawing/2014/main" id="{F2C33D4E-AEB5-479E-AE78-E625BCAAF9D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850273" y="1512482"/>
            <a:ext cx="5715000" cy="2781300"/>
          </a:xfrm>
          <a:prstGeom prst="rect">
            <a:avLst/>
          </a:prstGeom>
        </p:spPr>
      </p:pic>
      <p:pic>
        <p:nvPicPr>
          <p:cNvPr id="5" name="Рисунок 4">
            <a:extLst>
              <a:ext uri="{FF2B5EF4-FFF2-40B4-BE49-F238E27FC236}">
                <a16:creationId xmlns:a16="http://schemas.microsoft.com/office/drawing/2014/main" id="{C64D5CC2-CEB1-46AB-A724-AC7C4D6416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10151" y="284022"/>
            <a:ext cx="3281849" cy="1257531"/>
          </a:xfrm>
          <a:prstGeom prst="rect">
            <a:avLst/>
          </a:prstGeom>
        </p:spPr>
      </p:pic>
      <p:pic>
        <p:nvPicPr>
          <p:cNvPr id="7" name="Рисунок 6">
            <a:extLst>
              <a:ext uri="{FF2B5EF4-FFF2-40B4-BE49-F238E27FC236}">
                <a16:creationId xmlns:a16="http://schemas.microsoft.com/office/drawing/2014/main" id="{317BF49A-1D8F-4B20-8713-C34DE67DCA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37197" y="4577488"/>
            <a:ext cx="4094806" cy="956272"/>
          </a:xfrm>
          <a:prstGeom prst="rect">
            <a:avLst/>
          </a:prstGeom>
        </p:spPr>
      </p:pic>
    </p:spTree>
    <p:extLst>
      <p:ext uri="{BB962C8B-B14F-4D97-AF65-F5344CB8AC3E}">
        <p14:creationId xmlns:p14="http://schemas.microsoft.com/office/powerpoint/2010/main" val="4277075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1166FC-889A-4448-B264-963C26AA20EF}"/>
              </a:ext>
            </a:extLst>
          </p:cNvPr>
          <p:cNvSpPr>
            <a:spLocks noGrp="1"/>
          </p:cNvSpPr>
          <p:nvPr>
            <p:ph type="title"/>
          </p:nvPr>
        </p:nvSpPr>
        <p:spPr/>
        <p:txBody>
          <a:bodyPr/>
          <a:lstStyle/>
          <a:p>
            <a:r>
              <a:rPr lang="ru-RU" dirty="0"/>
              <a:t>Функции  Активации</a:t>
            </a:r>
          </a:p>
        </p:txBody>
      </p:sp>
      <p:sp>
        <p:nvSpPr>
          <p:cNvPr id="9" name="Прямоугольник 8">
            <a:extLst>
              <a:ext uri="{FF2B5EF4-FFF2-40B4-BE49-F238E27FC236}">
                <a16:creationId xmlns:a16="http://schemas.microsoft.com/office/drawing/2014/main" id="{F3094002-92B7-42B5-BF49-6E9C9840BDC8}"/>
              </a:ext>
            </a:extLst>
          </p:cNvPr>
          <p:cNvSpPr/>
          <p:nvPr/>
        </p:nvSpPr>
        <p:spPr>
          <a:xfrm>
            <a:off x="838200" y="1927981"/>
            <a:ext cx="10934700" cy="1938992"/>
          </a:xfrm>
          <a:prstGeom prst="rect">
            <a:avLst/>
          </a:prstGeom>
        </p:spPr>
        <p:txBody>
          <a:bodyPr wrap="square">
            <a:spAutoFit/>
          </a:bodyPr>
          <a:lstStyle/>
          <a:p>
            <a:r>
              <a:rPr lang="ru-RU" sz="2000" dirty="0"/>
              <a:t>Простая и быстрая конвергенция сети может быть первым критерием.</a:t>
            </a:r>
          </a:p>
          <a:p>
            <a:r>
              <a:rPr lang="ru-RU" sz="2000" dirty="0" err="1"/>
              <a:t>ReLU</a:t>
            </a:r>
            <a:r>
              <a:rPr lang="ru-RU" sz="2000" dirty="0"/>
              <a:t> будет выгоден с точки зрения скорости. Вы должны позволить градиентам умереть / исчезнуть. Обычно используется в промежуточных слоях, а не на выходе.</a:t>
            </a:r>
          </a:p>
          <a:p>
            <a:r>
              <a:rPr lang="ru-RU" sz="2000" dirty="0" err="1"/>
              <a:t>Leaky</a:t>
            </a:r>
            <a:r>
              <a:rPr lang="ru-RU" sz="2000" dirty="0"/>
              <a:t> </a:t>
            </a:r>
            <a:r>
              <a:rPr lang="ru-RU" sz="2000" dirty="0" err="1"/>
              <a:t>ReLU</a:t>
            </a:r>
            <a:r>
              <a:rPr lang="ru-RU" sz="2000" dirty="0"/>
              <a:t> может стать первым решением проблемы исчезновения градиентов.</a:t>
            </a:r>
          </a:p>
          <a:p>
            <a:r>
              <a:rPr lang="ru-RU" sz="2000" dirty="0"/>
              <a:t>Для моделей глубокого обучения желательно начать эксперименты с </a:t>
            </a:r>
            <a:r>
              <a:rPr lang="ru-RU" sz="2000" dirty="0" err="1"/>
              <a:t>ReLU</a:t>
            </a:r>
            <a:r>
              <a:rPr lang="ru-RU" sz="2000" dirty="0"/>
              <a:t>.</a:t>
            </a:r>
          </a:p>
          <a:p>
            <a:r>
              <a:rPr lang="ru-RU" sz="2000" dirty="0" err="1"/>
              <a:t>Softmax</a:t>
            </a:r>
            <a:r>
              <a:rPr lang="ru-RU" sz="2000" dirty="0"/>
              <a:t> обычно используется в выходных слоях.</a:t>
            </a:r>
          </a:p>
        </p:txBody>
      </p:sp>
      <p:pic>
        <p:nvPicPr>
          <p:cNvPr id="4" name="Рисунок 3">
            <a:extLst>
              <a:ext uri="{FF2B5EF4-FFF2-40B4-BE49-F238E27FC236}">
                <a16:creationId xmlns:a16="http://schemas.microsoft.com/office/drawing/2014/main" id="{B9185FD2-B8DD-4306-93D9-C9872FC7A912}"/>
              </a:ext>
            </a:extLst>
          </p:cNvPr>
          <p:cNvPicPr>
            <a:picLocks noChangeAspect="1"/>
          </p:cNvPicPr>
          <p:nvPr/>
        </p:nvPicPr>
        <p:blipFill>
          <a:blip r:embed="rId2"/>
          <a:stretch>
            <a:fillRect/>
          </a:stretch>
        </p:blipFill>
        <p:spPr>
          <a:xfrm>
            <a:off x="1724025" y="4715707"/>
            <a:ext cx="8743950" cy="1543050"/>
          </a:xfrm>
          <a:prstGeom prst="rect">
            <a:avLst/>
          </a:prstGeom>
        </p:spPr>
      </p:pic>
    </p:spTree>
    <p:extLst>
      <p:ext uri="{BB962C8B-B14F-4D97-AF65-F5344CB8AC3E}">
        <p14:creationId xmlns:p14="http://schemas.microsoft.com/office/powerpoint/2010/main" val="1481551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DA4CF2-5BF6-4384-BCF9-26C30648F0F3}"/>
              </a:ext>
            </a:extLst>
          </p:cNvPr>
          <p:cNvSpPr>
            <a:spLocks noGrp="1"/>
          </p:cNvSpPr>
          <p:nvPr>
            <p:ph type="title"/>
          </p:nvPr>
        </p:nvSpPr>
        <p:spPr/>
        <p:txBody>
          <a:bodyPr/>
          <a:lstStyle/>
          <a:p>
            <a:r>
              <a:rPr lang="ru-RU" dirty="0"/>
              <a:t>Распознавание изображений</a:t>
            </a:r>
          </a:p>
        </p:txBody>
      </p:sp>
      <p:pic>
        <p:nvPicPr>
          <p:cNvPr id="4" name="Рисунок 3">
            <a:extLst>
              <a:ext uri="{FF2B5EF4-FFF2-40B4-BE49-F238E27FC236}">
                <a16:creationId xmlns:a16="http://schemas.microsoft.com/office/drawing/2014/main" id="{24CB0941-E1F0-4A7C-982D-235112855648}"/>
              </a:ext>
            </a:extLst>
          </p:cNvPr>
          <p:cNvPicPr>
            <a:picLocks noChangeAspect="1"/>
          </p:cNvPicPr>
          <p:nvPr/>
        </p:nvPicPr>
        <p:blipFill>
          <a:blip r:embed="rId2"/>
          <a:stretch>
            <a:fillRect/>
          </a:stretch>
        </p:blipFill>
        <p:spPr>
          <a:xfrm>
            <a:off x="838200" y="1924050"/>
            <a:ext cx="2945803" cy="3429000"/>
          </a:xfrm>
          <a:prstGeom prst="rect">
            <a:avLst/>
          </a:prstGeom>
        </p:spPr>
      </p:pic>
      <p:sp>
        <p:nvSpPr>
          <p:cNvPr id="5" name="TextBox 4">
            <a:extLst>
              <a:ext uri="{FF2B5EF4-FFF2-40B4-BE49-F238E27FC236}">
                <a16:creationId xmlns:a16="http://schemas.microsoft.com/office/drawing/2014/main" id="{E475E934-B76F-40E7-9682-9C6F3E3AE45A}"/>
              </a:ext>
            </a:extLst>
          </p:cNvPr>
          <p:cNvSpPr txBox="1"/>
          <p:nvPr/>
        </p:nvSpPr>
        <p:spPr>
          <a:xfrm>
            <a:off x="4411980" y="1506022"/>
            <a:ext cx="2496133" cy="369332"/>
          </a:xfrm>
          <a:prstGeom prst="rect">
            <a:avLst/>
          </a:prstGeom>
          <a:noFill/>
        </p:spPr>
        <p:txBody>
          <a:bodyPr wrap="none" rtlCol="0">
            <a:spAutoFit/>
          </a:bodyPr>
          <a:lstStyle/>
          <a:p>
            <a:r>
              <a:rPr lang="ru-RU" dirty="0"/>
              <a:t>Есть ли щенок на фото?</a:t>
            </a:r>
          </a:p>
        </p:txBody>
      </p:sp>
      <p:sp>
        <p:nvSpPr>
          <p:cNvPr id="7" name="Блок-схема: данные 6">
            <a:extLst>
              <a:ext uri="{FF2B5EF4-FFF2-40B4-BE49-F238E27FC236}">
                <a16:creationId xmlns:a16="http://schemas.microsoft.com/office/drawing/2014/main" id="{82861B3C-DAC1-4FEA-842C-0638AE89604E}"/>
              </a:ext>
            </a:extLst>
          </p:cNvPr>
          <p:cNvSpPr/>
          <p:nvPr/>
        </p:nvSpPr>
        <p:spPr>
          <a:xfrm>
            <a:off x="3973157" y="3016251"/>
            <a:ext cx="769620" cy="586740"/>
          </a:xfrm>
          <a:prstGeom prst="flowChartInputOutp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pic>
        <p:nvPicPr>
          <p:cNvPr id="8" name="Рисунок 7">
            <a:extLst>
              <a:ext uri="{FF2B5EF4-FFF2-40B4-BE49-F238E27FC236}">
                <a16:creationId xmlns:a16="http://schemas.microsoft.com/office/drawing/2014/main" id="{83D3FA57-B602-44F7-8B4C-62839AAA0A35}"/>
              </a:ext>
            </a:extLst>
          </p:cNvPr>
          <p:cNvPicPr>
            <a:picLocks noChangeAspect="1"/>
          </p:cNvPicPr>
          <p:nvPr/>
        </p:nvPicPr>
        <p:blipFill>
          <a:blip r:embed="rId3"/>
          <a:stretch>
            <a:fillRect/>
          </a:stretch>
        </p:blipFill>
        <p:spPr>
          <a:xfrm>
            <a:off x="4171025" y="3092769"/>
            <a:ext cx="373883" cy="433704"/>
          </a:xfrm>
          <a:prstGeom prst="rect">
            <a:avLst/>
          </a:prstGeom>
        </p:spPr>
      </p:pic>
      <p:sp>
        <p:nvSpPr>
          <p:cNvPr id="9" name="Блок-схема: типовой процесс 8">
            <a:extLst>
              <a:ext uri="{FF2B5EF4-FFF2-40B4-BE49-F238E27FC236}">
                <a16:creationId xmlns:a16="http://schemas.microsoft.com/office/drawing/2014/main" id="{DF47876E-A1A0-4EB0-910F-4685716F8333}"/>
              </a:ext>
            </a:extLst>
          </p:cNvPr>
          <p:cNvSpPr/>
          <p:nvPr/>
        </p:nvSpPr>
        <p:spPr>
          <a:xfrm>
            <a:off x="4931931" y="2151380"/>
            <a:ext cx="1764613" cy="2321559"/>
          </a:xfrm>
          <a:prstGeom prst="flowChartPredefined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ru-RU" dirty="0"/>
              <a:t>Нейронная сеть</a:t>
            </a:r>
          </a:p>
        </p:txBody>
      </p:sp>
      <p:cxnSp>
        <p:nvCxnSpPr>
          <p:cNvPr id="11" name="Соединитель: уступ 10">
            <a:extLst>
              <a:ext uri="{FF2B5EF4-FFF2-40B4-BE49-F238E27FC236}">
                <a16:creationId xmlns:a16="http://schemas.microsoft.com/office/drawing/2014/main" id="{8022578B-A556-4DEC-AD64-17C29532DD53}"/>
              </a:ext>
            </a:extLst>
          </p:cNvPr>
          <p:cNvCxnSpPr>
            <a:cxnSpLocks/>
            <a:stCxn id="7" idx="5"/>
            <a:endCxn id="9" idx="1"/>
          </p:cNvCxnSpPr>
          <p:nvPr/>
        </p:nvCxnSpPr>
        <p:spPr>
          <a:xfrm>
            <a:off x="4665815" y="3309621"/>
            <a:ext cx="266116" cy="253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712C400-92D5-4D16-A998-CC43F4246065}"/>
              </a:ext>
            </a:extLst>
          </p:cNvPr>
          <p:cNvSpPr txBox="1"/>
          <p:nvPr/>
        </p:nvSpPr>
        <p:spPr>
          <a:xfrm>
            <a:off x="7277100" y="1817251"/>
            <a:ext cx="1617751"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a:t>P</a:t>
            </a:r>
            <a:r>
              <a:rPr lang="ru-RU" dirty="0"/>
              <a:t> (</a:t>
            </a:r>
            <a:r>
              <a:rPr lang="ru-RU" dirty="0" err="1"/>
              <a:t>верояность</a:t>
            </a:r>
            <a:r>
              <a:rPr lang="ru-RU" dirty="0"/>
              <a:t>)</a:t>
            </a:r>
          </a:p>
        </p:txBody>
      </p:sp>
      <p:cxnSp>
        <p:nvCxnSpPr>
          <p:cNvPr id="15" name="Соединитель: уступ 14">
            <a:extLst>
              <a:ext uri="{FF2B5EF4-FFF2-40B4-BE49-F238E27FC236}">
                <a16:creationId xmlns:a16="http://schemas.microsoft.com/office/drawing/2014/main" id="{E98480AC-DD78-420F-95F3-FCC5917248CC}"/>
              </a:ext>
            </a:extLst>
          </p:cNvPr>
          <p:cNvCxnSpPr>
            <a:stCxn id="9" idx="3"/>
            <a:endCxn id="13" idx="1"/>
          </p:cNvCxnSpPr>
          <p:nvPr/>
        </p:nvCxnSpPr>
        <p:spPr>
          <a:xfrm flipV="1">
            <a:off x="6696544" y="2001917"/>
            <a:ext cx="580556" cy="1310243"/>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23" name="Группа 22">
            <a:extLst>
              <a:ext uri="{FF2B5EF4-FFF2-40B4-BE49-F238E27FC236}">
                <a16:creationId xmlns:a16="http://schemas.microsoft.com/office/drawing/2014/main" id="{50E2E6B4-2FB0-4F64-8FE2-C8030FD15063}"/>
              </a:ext>
            </a:extLst>
          </p:cNvPr>
          <p:cNvGrpSpPr/>
          <p:nvPr/>
        </p:nvGrpSpPr>
        <p:grpSpPr>
          <a:xfrm>
            <a:off x="6696544" y="2279431"/>
            <a:ext cx="966410" cy="1032729"/>
            <a:chOff x="6696544" y="2279431"/>
            <a:chExt cx="966410" cy="1032729"/>
          </a:xfrm>
        </p:grpSpPr>
        <p:sp>
          <p:nvSpPr>
            <p:cNvPr id="17" name="TextBox 16">
              <a:extLst>
                <a:ext uri="{FF2B5EF4-FFF2-40B4-BE49-F238E27FC236}">
                  <a16:creationId xmlns:a16="http://schemas.microsoft.com/office/drawing/2014/main" id="{B08D1731-7BC2-41D4-98DB-6B1909800063}"/>
                </a:ext>
              </a:extLst>
            </p:cNvPr>
            <p:cNvSpPr txBox="1"/>
            <p:nvPr/>
          </p:nvSpPr>
          <p:spPr>
            <a:xfrm>
              <a:off x="7292340" y="2279431"/>
              <a:ext cx="370614"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err="1"/>
                <a:t>X</a:t>
              </a:r>
              <a:r>
                <a:rPr lang="en-US" baseline="-25000" dirty="0" err="1"/>
                <a:t>c</a:t>
              </a:r>
              <a:endParaRPr lang="ru-RU" baseline="-25000" dirty="0"/>
            </a:p>
          </p:txBody>
        </p:sp>
        <p:sp>
          <p:nvSpPr>
            <p:cNvPr id="18" name="TextBox 17">
              <a:extLst>
                <a:ext uri="{FF2B5EF4-FFF2-40B4-BE49-F238E27FC236}">
                  <a16:creationId xmlns:a16="http://schemas.microsoft.com/office/drawing/2014/main" id="{D54072B2-384A-4428-8291-2648E3D32919}"/>
                </a:ext>
              </a:extLst>
            </p:cNvPr>
            <p:cNvSpPr txBox="1"/>
            <p:nvPr/>
          </p:nvSpPr>
          <p:spPr>
            <a:xfrm>
              <a:off x="7297672" y="2723437"/>
              <a:ext cx="36528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err="1"/>
                <a:t>Y</a:t>
              </a:r>
              <a:r>
                <a:rPr lang="en-US" baseline="-25000" dirty="0" err="1"/>
                <a:t>c</a:t>
              </a:r>
              <a:endParaRPr lang="ru-RU" baseline="-25000" dirty="0"/>
            </a:p>
          </p:txBody>
        </p:sp>
        <p:cxnSp>
          <p:nvCxnSpPr>
            <p:cNvPr id="20" name="Соединитель: уступ 19">
              <a:extLst>
                <a:ext uri="{FF2B5EF4-FFF2-40B4-BE49-F238E27FC236}">
                  <a16:creationId xmlns:a16="http://schemas.microsoft.com/office/drawing/2014/main" id="{CB094524-E488-4B3E-9FDA-94EEADD49A6F}"/>
                </a:ext>
              </a:extLst>
            </p:cNvPr>
            <p:cNvCxnSpPr>
              <a:stCxn id="9" idx="3"/>
              <a:endCxn id="17" idx="1"/>
            </p:cNvCxnSpPr>
            <p:nvPr/>
          </p:nvCxnSpPr>
          <p:spPr>
            <a:xfrm flipV="1">
              <a:off x="6696544" y="2464097"/>
              <a:ext cx="595796" cy="84806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Соединитель: уступ 21">
              <a:extLst>
                <a:ext uri="{FF2B5EF4-FFF2-40B4-BE49-F238E27FC236}">
                  <a16:creationId xmlns:a16="http://schemas.microsoft.com/office/drawing/2014/main" id="{C9C63462-FC86-4807-AB85-CAFDE11C53C1}"/>
                </a:ext>
              </a:extLst>
            </p:cNvPr>
            <p:cNvCxnSpPr>
              <a:stCxn id="9" idx="3"/>
              <a:endCxn id="18" idx="1"/>
            </p:cNvCxnSpPr>
            <p:nvPr/>
          </p:nvCxnSpPr>
          <p:spPr>
            <a:xfrm flipV="1">
              <a:off x="6696544" y="2908103"/>
              <a:ext cx="601128" cy="404057"/>
            </a:xfrm>
            <a:prstGeom prst="bentConnector3">
              <a:avLst/>
            </a:prstGeom>
          </p:spPr>
          <p:style>
            <a:lnRef idx="1">
              <a:schemeClr val="accent1"/>
            </a:lnRef>
            <a:fillRef idx="0">
              <a:schemeClr val="accent1"/>
            </a:fillRef>
            <a:effectRef idx="0">
              <a:schemeClr val="accent1"/>
            </a:effectRef>
            <a:fontRef idx="minor">
              <a:schemeClr val="tx1"/>
            </a:fontRef>
          </p:style>
        </p:cxnSp>
      </p:grpSp>
      <p:grpSp>
        <p:nvGrpSpPr>
          <p:cNvPr id="26" name="Группа 25">
            <a:extLst>
              <a:ext uri="{FF2B5EF4-FFF2-40B4-BE49-F238E27FC236}">
                <a16:creationId xmlns:a16="http://schemas.microsoft.com/office/drawing/2014/main" id="{0CBA50A6-D9D9-4212-A5B4-BF168CE841CC}"/>
              </a:ext>
            </a:extLst>
          </p:cNvPr>
          <p:cNvGrpSpPr/>
          <p:nvPr/>
        </p:nvGrpSpPr>
        <p:grpSpPr>
          <a:xfrm>
            <a:off x="1410453" y="3441978"/>
            <a:ext cx="822207" cy="621387"/>
            <a:chOff x="1410453" y="3441978"/>
            <a:chExt cx="822207" cy="621387"/>
          </a:xfrm>
        </p:grpSpPr>
        <p:sp>
          <p:nvSpPr>
            <p:cNvPr id="24" name="Крест 23">
              <a:extLst>
                <a:ext uri="{FF2B5EF4-FFF2-40B4-BE49-F238E27FC236}">
                  <a16:creationId xmlns:a16="http://schemas.microsoft.com/office/drawing/2014/main" id="{07E03EBB-C83C-429F-B6C2-7CC5EE049851}"/>
                </a:ext>
              </a:extLst>
            </p:cNvPr>
            <p:cNvSpPr/>
            <p:nvPr/>
          </p:nvSpPr>
          <p:spPr>
            <a:xfrm>
              <a:off x="1920240" y="3773805"/>
              <a:ext cx="312420" cy="289560"/>
            </a:xfrm>
            <a:prstGeom prst="plus">
              <a:avLst>
                <a:gd name="adj" fmla="val 4605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5" name="Прямоугольник 24">
              <a:extLst>
                <a:ext uri="{FF2B5EF4-FFF2-40B4-BE49-F238E27FC236}">
                  <a16:creationId xmlns:a16="http://schemas.microsoft.com/office/drawing/2014/main" id="{6C85A87D-8AFB-4E89-9B4C-6DA590FF7D85}"/>
                </a:ext>
              </a:extLst>
            </p:cNvPr>
            <p:cNvSpPr/>
            <p:nvPr/>
          </p:nvSpPr>
          <p:spPr>
            <a:xfrm>
              <a:off x="1410453" y="3441978"/>
              <a:ext cx="641266" cy="369332"/>
            </a:xfrm>
            <a:prstGeom prst="rect">
              <a:avLst/>
            </a:prstGeom>
          </p:spPr>
          <p:txBody>
            <a:bodyPr wrap="none">
              <a:spAutoFit/>
            </a:bodyPr>
            <a:lstStyle/>
            <a:p>
              <a:r>
                <a:rPr lang="en-US" dirty="0" err="1">
                  <a:solidFill>
                    <a:schemeClr val="accent4">
                      <a:lumMod val="60000"/>
                      <a:lumOff val="40000"/>
                    </a:schemeClr>
                  </a:solidFill>
                </a:rPr>
                <a:t>X</a:t>
              </a:r>
              <a:r>
                <a:rPr lang="en-US" baseline="-25000" dirty="0" err="1">
                  <a:solidFill>
                    <a:schemeClr val="accent4">
                      <a:lumMod val="60000"/>
                      <a:lumOff val="40000"/>
                    </a:schemeClr>
                  </a:solidFill>
                </a:rPr>
                <a:t>c</a:t>
              </a:r>
              <a:r>
                <a:rPr lang="en-US" dirty="0">
                  <a:solidFill>
                    <a:schemeClr val="accent4">
                      <a:lumMod val="60000"/>
                      <a:lumOff val="40000"/>
                    </a:schemeClr>
                  </a:solidFill>
                </a:rPr>
                <a:t>, </a:t>
              </a:r>
              <a:r>
                <a:rPr lang="en-US" dirty="0" err="1">
                  <a:solidFill>
                    <a:schemeClr val="accent4">
                      <a:lumMod val="60000"/>
                      <a:lumOff val="40000"/>
                    </a:schemeClr>
                  </a:solidFill>
                </a:rPr>
                <a:t>Y</a:t>
              </a:r>
              <a:r>
                <a:rPr lang="en-US" baseline="-25000" dirty="0" err="1">
                  <a:solidFill>
                    <a:schemeClr val="accent4">
                      <a:lumMod val="60000"/>
                      <a:lumOff val="40000"/>
                    </a:schemeClr>
                  </a:solidFill>
                </a:rPr>
                <a:t>c</a:t>
              </a:r>
              <a:endParaRPr lang="ru-RU" baseline="-25000" dirty="0">
                <a:solidFill>
                  <a:schemeClr val="accent4">
                    <a:lumMod val="60000"/>
                    <a:lumOff val="40000"/>
                  </a:schemeClr>
                </a:solidFill>
              </a:endParaRPr>
            </a:p>
          </p:txBody>
        </p:sp>
      </p:grpSp>
      <p:grpSp>
        <p:nvGrpSpPr>
          <p:cNvPr id="38" name="Группа 37">
            <a:extLst>
              <a:ext uri="{FF2B5EF4-FFF2-40B4-BE49-F238E27FC236}">
                <a16:creationId xmlns:a16="http://schemas.microsoft.com/office/drawing/2014/main" id="{C23150EA-C26F-4988-9E53-276F51EF8553}"/>
              </a:ext>
            </a:extLst>
          </p:cNvPr>
          <p:cNvGrpSpPr/>
          <p:nvPr/>
        </p:nvGrpSpPr>
        <p:grpSpPr>
          <a:xfrm>
            <a:off x="6696544" y="3202168"/>
            <a:ext cx="1818128" cy="901083"/>
            <a:chOff x="6696544" y="3202168"/>
            <a:chExt cx="1818128" cy="901083"/>
          </a:xfrm>
        </p:grpSpPr>
        <p:sp>
          <p:nvSpPr>
            <p:cNvPr id="28" name="TextBox 27">
              <a:extLst>
                <a:ext uri="{FF2B5EF4-FFF2-40B4-BE49-F238E27FC236}">
                  <a16:creationId xmlns:a16="http://schemas.microsoft.com/office/drawing/2014/main" id="{78AF5F55-2E36-4A49-B7AA-DEF2DB64BA2C}"/>
                </a:ext>
              </a:extLst>
            </p:cNvPr>
            <p:cNvSpPr txBox="1"/>
            <p:nvPr/>
          </p:nvSpPr>
          <p:spPr>
            <a:xfrm>
              <a:off x="7297672" y="3202168"/>
              <a:ext cx="121700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W </a:t>
              </a:r>
              <a:r>
                <a:rPr lang="ru-RU" dirty="0"/>
                <a:t>ширина</a:t>
              </a:r>
              <a:endParaRPr lang="ru-RU" baseline="-25000" dirty="0"/>
            </a:p>
          </p:txBody>
        </p:sp>
        <p:sp>
          <p:nvSpPr>
            <p:cNvPr id="29" name="TextBox 28">
              <a:extLst>
                <a:ext uri="{FF2B5EF4-FFF2-40B4-BE49-F238E27FC236}">
                  <a16:creationId xmlns:a16="http://schemas.microsoft.com/office/drawing/2014/main" id="{5391A2CB-23C3-4707-84EC-31470B3E910E}"/>
                </a:ext>
              </a:extLst>
            </p:cNvPr>
            <p:cNvSpPr txBox="1"/>
            <p:nvPr/>
          </p:nvSpPr>
          <p:spPr>
            <a:xfrm>
              <a:off x="7297672" y="3733919"/>
              <a:ext cx="12170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H </a:t>
              </a:r>
              <a:r>
                <a:rPr lang="ru-RU" dirty="0"/>
                <a:t>высота</a:t>
              </a:r>
            </a:p>
          </p:txBody>
        </p:sp>
        <p:cxnSp>
          <p:nvCxnSpPr>
            <p:cNvPr id="30" name="Соединитель: уступ 29">
              <a:extLst>
                <a:ext uri="{FF2B5EF4-FFF2-40B4-BE49-F238E27FC236}">
                  <a16:creationId xmlns:a16="http://schemas.microsoft.com/office/drawing/2014/main" id="{E3D2F7BB-FC32-4278-8F70-096654937A20}"/>
                </a:ext>
              </a:extLst>
            </p:cNvPr>
            <p:cNvCxnSpPr>
              <a:cxnSpLocks/>
              <a:stCxn id="9" idx="3"/>
              <a:endCxn id="28" idx="1"/>
            </p:cNvCxnSpPr>
            <p:nvPr/>
          </p:nvCxnSpPr>
          <p:spPr>
            <a:xfrm>
              <a:off x="6696544" y="3312160"/>
              <a:ext cx="601128" cy="7467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 name="Соединитель: уступ 30">
              <a:extLst>
                <a:ext uri="{FF2B5EF4-FFF2-40B4-BE49-F238E27FC236}">
                  <a16:creationId xmlns:a16="http://schemas.microsoft.com/office/drawing/2014/main" id="{5FE72922-3234-4C45-BAD6-2FF85446BF3E}"/>
                </a:ext>
              </a:extLst>
            </p:cNvPr>
            <p:cNvCxnSpPr>
              <a:cxnSpLocks/>
              <a:stCxn id="9" idx="3"/>
              <a:endCxn id="29" idx="1"/>
            </p:cNvCxnSpPr>
            <p:nvPr/>
          </p:nvCxnSpPr>
          <p:spPr>
            <a:xfrm>
              <a:off x="6696544" y="3312160"/>
              <a:ext cx="601128" cy="606425"/>
            </a:xfrm>
            <a:prstGeom prst="bentConnector3">
              <a:avLst/>
            </a:prstGeom>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B776548B-5AD7-477D-A2E0-D9AE998520E5}"/>
              </a:ext>
            </a:extLst>
          </p:cNvPr>
          <p:cNvSpPr txBox="1"/>
          <p:nvPr/>
        </p:nvSpPr>
        <p:spPr>
          <a:xfrm>
            <a:off x="1921251" y="2437567"/>
            <a:ext cx="389850"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dirty="0">
                <a:solidFill>
                  <a:schemeClr val="accent4">
                    <a:lumMod val="60000"/>
                    <a:lumOff val="40000"/>
                  </a:schemeClr>
                </a:solidFill>
              </a:rPr>
              <a:t>W</a:t>
            </a:r>
            <a:endParaRPr lang="ru-RU" dirty="0">
              <a:solidFill>
                <a:schemeClr val="accent4">
                  <a:lumMod val="60000"/>
                  <a:lumOff val="40000"/>
                </a:schemeClr>
              </a:solidFill>
            </a:endParaRPr>
          </a:p>
        </p:txBody>
      </p:sp>
      <p:sp>
        <p:nvSpPr>
          <p:cNvPr id="40" name="TextBox 39">
            <a:extLst>
              <a:ext uri="{FF2B5EF4-FFF2-40B4-BE49-F238E27FC236}">
                <a16:creationId xmlns:a16="http://schemas.microsoft.com/office/drawing/2014/main" id="{2A461799-FDA7-4BD1-AF01-6F7F1602930A}"/>
              </a:ext>
            </a:extLst>
          </p:cNvPr>
          <p:cNvSpPr txBox="1"/>
          <p:nvPr/>
        </p:nvSpPr>
        <p:spPr>
          <a:xfrm>
            <a:off x="3407005" y="3694033"/>
            <a:ext cx="328936"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dirty="0">
                <a:solidFill>
                  <a:schemeClr val="accent4">
                    <a:lumMod val="60000"/>
                    <a:lumOff val="40000"/>
                  </a:schemeClr>
                </a:solidFill>
              </a:rPr>
              <a:t>H</a:t>
            </a:r>
            <a:endParaRPr lang="ru-RU" dirty="0">
              <a:solidFill>
                <a:schemeClr val="accent4">
                  <a:lumMod val="60000"/>
                  <a:lumOff val="40000"/>
                </a:schemeClr>
              </a:solidFill>
            </a:endParaRPr>
          </a:p>
        </p:txBody>
      </p:sp>
      <p:sp>
        <p:nvSpPr>
          <p:cNvPr id="6" name="Прямоугольник 5">
            <a:extLst>
              <a:ext uri="{FF2B5EF4-FFF2-40B4-BE49-F238E27FC236}">
                <a16:creationId xmlns:a16="http://schemas.microsoft.com/office/drawing/2014/main" id="{9F0A6E72-C342-4265-9599-978AC57B9D2D}"/>
              </a:ext>
            </a:extLst>
          </p:cNvPr>
          <p:cNvSpPr/>
          <p:nvPr/>
        </p:nvSpPr>
        <p:spPr>
          <a:xfrm>
            <a:off x="838200" y="2842260"/>
            <a:ext cx="2545080" cy="2232660"/>
          </a:xfrm>
          <a:prstGeom prst="rect">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ru-RU"/>
          </a:p>
        </p:txBody>
      </p:sp>
      <p:sp>
        <p:nvSpPr>
          <p:cNvPr id="41" name="TextBox 40">
            <a:extLst>
              <a:ext uri="{FF2B5EF4-FFF2-40B4-BE49-F238E27FC236}">
                <a16:creationId xmlns:a16="http://schemas.microsoft.com/office/drawing/2014/main" id="{54A4F413-9E41-40A0-BA7F-009747D60B89}"/>
              </a:ext>
            </a:extLst>
          </p:cNvPr>
          <p:cNvSpPr txBox="1"/>
          <p:nvPr/>
        </p:nvSpPr>
        <p:spPr>
          <a:xfrm>
            <a:off x="4171025" y="5074920"/>
            <a:ext cx="6142579" cy="923330"/>
          </a:xfrm>
          <a:prstGeom prst="rect">
            <a:avLst/>
          </a:prstGeom>
          <a:noFill/>
        </p:spPr>
        <p:txBody>
          <a:bodyPr wrap="none" rtlCol="0">
            <a:spAutoFit/>
          </a:bodyPr>
          <a:lstStyle/>
          <a:p>
            <a:pPr marL="342900" indent="-342900">
              <a:buAutoNum type="arabicPeriod"/>
            </a:pPr>
            <a:r>
              <a:rPr lang="ru-RU" dirty="0"/>
              <a:t>На изображении может быть один объект или ни одного</a:t>
            </a:r>
          </a:p>
          <a:p>
            <a:pPr marL="342900" indent="-342900">
              <a:buAutoNum type="arabicPeriod"/>
            </a:pPr>
            <a:r>
              <a:rPr lang="ru-RU" dirty="0"/>
              <a:t>Центр в пределах изображения</a:t>
            </a:r>
          </a:p>
          <a:p>
            <a:pPr marL="342900" indent="-342900">
              <a:buAutoNum type="arabicPeriod"/>
            </a:pPr>
            <a:r>
              <a:rPr lang="ru-RU" dirty="0"/>
              <a:t>Объект может выходить за пределы изображения</a:t>
            </a:r>
          </a:p>
        </p:txBody>
      </p:sp>
    </p:spTree>
    <p:extLst>
      <p:ext uri="{BB962C8B-B14F-4D97-AF65-F5344CB8AC3E}">
        <p14:creationId xmlns:p14="http://schemas.microsoft.com/office/powerpoint/2010/main" val="94498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ppt_x"/>
                                          </p:val>
                                        </p:tav>
                                        <p:tav tm="100000">
                                          <p:val>
                                            <p:strVal val="#ppt_x"/>
                                          </p:val>
                                        </p:tav>
                                      </p:tavLst>
                                    </p:anim>
                                    <p:anim calcmode="lin" valueType="num">
                                      <p:cBhvr additive="base">
                                        <p:cTn id="2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6" grpId="0" animBg="1"/>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Блок-схема: альтернативный процесс 52">
            <a:extLst>
              <a:ext uri="{FF2B5EF4-FFF2-40B4-BE49-F238E27FC236}">
                <a16:creationId xmlns:a16="http://schemas.microsoft.com/office/drawing/2014/main" id="{0D6258B0-F627-46DE-995D-B2A8D0816347}"/>
              </a:ext>
            </a:extLst>
          </p:cNvPr>
          <p:cNvSpPr/>
          <p:nvPr/>
        </p:nvSpPr>
        <p:spPr>
          <a:xfrm>
            <a:off x="3383280" y="5795273"/>
            <a:ext cx="8545182" cy="674425"/>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C2DA4CF2-5BF6-4384-BCF9-26C30648F0F3}"/>
              </a:ext>
            </a:extLst>
          </p:cNvPr>
          <p:cNvSpPr>
            <a:spLocks noGrp="1"/>
          </p:cNvSpPr>
          <p:nvPr>
            <p:ph type="title"/>
          </p:nvPr>
        </p:nvSpPr>
        <p:spPr/>
        <p:txBody>
          <a:bodyPr/>
          <a:lstStyle/>
          <a:p>
            <a:r>
              <a:rPr lang="ru-RU" dirty="0"/>
              <a:t>Распознавание изображений</a:t>
            </a:r>
          </a:p>
        </p:txBody>
      </p:sp>
      <p:pic>
        <p:nvPicPr>
          <p:cNvPr id="4" name="Рисунок 3">
            <a:extLst>
              <a:ext uri="{FF2B5EF4-FFF2-40B4-BE49-F238E27FC236}">
                <a16:creationId xmlns:a16="http://schemas.microsoft.com/office/drawing/2014/main" id="{24CB0941-E1F0-4A7C-982D-235112855648}"/>
              </a:ext>
            </a:extLst>
          </p:cNvPr>
          <p:cNvPicPr>
            <a:picLocks noChangeAspect="1"/>
          </p:cNvPicPr>
          <p:nvPr/>
        </p:nvPicPr>
        <p:blipFill>
          <a:blip r:embed="rId2"/>
          <a:stretch>
            <a:fillRect/>
          </a:stretch>
        </p:blipFill>
        <p:spPr>
          <a:xfrm>
            <a:off x="838200" y="1924050"/>
            <a:ext cx="2945803" cy="3429000"/>
          </a:xfrm>
          <a:prstGeom prst="rect">
            <a:avLst/>
          </a:prstGeom>
        </p:spPr>
      </p:pic>
      <p:sp>
        <p:nvSpPr>
          <p:cNvPr id="5" name="TextBox 4">
            <a:extLst>
              <a:ext uri="{FF2B5EF4-FFF2-40B4-BE49-F238E27FC236}">
                <a16:creationId xmlns:a16="http://schemas.microsoft.com/office/drawing/2014/main" id="{E475E934-B76F-40E7-9682-9C6F3E3AE45A}"/>
              </a:ext>
            </a:extLst>
          </p:cNvPr>
          <p:cNvSpPr txBox="1"/>
          <p:nvPr/>
        </p:nvSpPr>
        <p:spPr>
          <a:xfrm>
            <a:off x="4411980" y="1506022"/>
            <a:ext cx="2496133" cy="369332"/>
          </a:xfrm>
          <a:prstGeom prst="rect">
            <a:avLst/>
          </a:prstGeom>
          <a:noFill/>
        </p:spPr>
        <p:txBody>
          <a:bodyPr wrap="none" rtlCol="0">
            <a:spAutoFit/>
          </a:bodyPr>
          <a:lstStyle/>
          <a:p>
            <a:r>
              <a:rPr lang="ru-RU" dirty="0"/>
              <a:t>Есть ли щенок на фото?</a:t>
            </a:r>
          </a:p>
        </p:txBody>
      </p:sp>
      <p:sp>
        <p:nvSpPr>
          <p:cNvPr id="7" name="Блок-схема: данные 6">
            <a:extLst>
              <a:ext uri="{FF2B5EF4-FFF2-40B4-BE49-F238E27FC236}">
                <a16:creationId xmlns:a16="http://schemas.microsoft.com/office/drawing/2014/main" id="{82861B3C-DAC1-4FEA-842C-0638AE89604E}"/>
              </a:ext>
            </a:extLst>
          </p:cNvPr>
          <p:cNvSpPr/>
          <p:nvPr/>
        </p:nvSpPr>
        <p:spPr>
          <a:xfrm>
            <a:off x="3973157" y="3016251"/>
            <a:ext cx="769620" cy="586740"/>
          </a:xfrm>
          <a:prstGeom prst="flowChartInputOutp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pic>
        <p:nvPicPr>
          <p:cNvPr id="8" name="Рисунок 7">
            <a:extLst>
              <a:ext uri="{FF2B5EF4-FFF2-40B4-BE49-F238E27FC236}">
                <a16:creationId xmlns:a16="http://schemas.microsoft.com/office/drawing/2014/main" id="{83D3FA57-B602-44F7-8B4C-62839AAA0A35}"/>
              </a:ext>
            </a:extLst>
          </p:cNvPr>
          <p:cNvPicPr>
            <a:picLocks noChangeAspect="1"/>
          </p:cNvPicPr>
          <p:nvPr/>
        </p:nvPicPr>
        <p:blipFill>
          <a:blip r:embed="rId3"/>
          <a:stretch>
            <a:fillRect/>
          </a:stretch>
        </p:blipFill>
        <p:spPr>
          <a:xfrm>
            <a:off x="4171025" y="3092769"/>
            <a:ext cx="373883" cy="433704"/>
          </a:xfrm>
          <a:prstGeom prst="rect">
            <a:avLst/>
          </a:prstGeom>
        </p:spPr>
      </p:pic>
      <p:sp>
        <p:nvSpPr>
          <p:cNvPr id="9" name="Блок-схема: типовой процесс 8">
            <a:extLst>
              <a:ext uri="{FF2B5EF4-FFF2-40B4-BE49-F238E27FC236}">
                <a16:creationId xmlns:a16="http://schemas.microsoft.com/office/drawing/2014/main" id="{DF47876E-A1A0-4EB0-910F-4685716F8333}"/>
              </a:ext>
            </a:extLst>
          </p:cNvPr>
          <p:cNvSpPr/>
          <p:nvPr/>
        </p:nvSpPr>
        <p:spPr>
          <a:xfrm>
            <a:off x="4931931" y="2151380"/>
            <a:ext cx="1764613" cy="2321559"/>
          </a:xfrm>
          <a:prstGeom prst="flowChartPredefined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ru-RU" dirty="0"/>
              <a:t>Нейронная сеть</a:t>
            </a:r>
          </a:p>
        </p:txBody>
      </p:sp>
      <p:cxnSp>
        <p:nvCxnSpPr>
          <p:cNvPr id="11" name="Соединитель: уступ 10">
            <a:extLst>
              <a:ext uri="{FF2B5EF4-FFF2-40B4-BE49-F238E27FC236}">
                <a16:creationId xmlns:a16="http://schemas.microsoft.com/office/drawing/2014/main" id="{8022578B-A556-4DEC-AD64-17C29532DD53}"/>
              </a:ext>
            </a:extLst>
          </p:cNvPr>
          <p:cNvCxnSpPr>
            <a:cxnSpLocks/>
            <a:stCxn id="7" idx="5"/>
            <a:endCxn id="9" idx="1"/>
          </p:cNvCxnSpPr>
          <p:nvPr/>
        </p:nvCxnSpPr>
        <p:spPr>
          <a:xfrm>
            <a:off x="4665815" y="3309621"/>
            <a:ext cx="266116" cy="253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712C400-92D5-4D16-A998-CC43F4246065}"/>
              </a:ext>
            </a:extLst>
          </p:cNvPr>
          <p:cNvSpPr txBox="1"/>
          <p:nvPr/>
        </p:nvSpPr>
        <p:spPr>
          <a:xfrm>
            <a:off x="7277100" y="1817251"/>
            <a:ext cx="1617751"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a:t>P</a:t>
            </a:r>
            <a:r>
              <a:rPr lang="ru-RU" dirty="0"/>
              <a:t> (</a:t>
            </a:r>
            <a:r>
              <a:rPr lang="ru-RU" dirty="0" err="1"/>
              <a:t>верояность</a:t>
            </a:r>
            <a:r>
              <a:rPr lang="ru-RU" dirty="0"/>
              <a:t>)</a:t>
            </a:r>
          </a:p>
        </p:txBody>
      </p:sp>
      <p:cxnSp>
        <p:nvCxnSpPr>
          <p:cNvPr id="15" name="Соединитель: уступ 14">
            <a:extLst>
              <a:ext uri="{FF2B5EF4-FFF2-40B4-BE49-F238E27FC236}">
                <a16:creationId xmlns:a16="http://schemas.microsoft.com/office/drawing/2014/main" id="{E98480AC-DD78-420F-95F3-FCC5917248CC}"/>
              </a:ext>
            </a:extLst>
          </p:cNvPr>
          <p:cNvCxnSpPr>
            <a:stCxn id="9" idx="3"/>
            <a:endCxn id="13" idx="1"/>
          </p:cNvCxnSpPr>
          <p:nvPr/>
        </p:nvCxnSpPr>
        <p:spPr>
          <a:xfrm flipV="1">
            <a:off x="6696544" y="2001917"/>
            <a:ext cx="580556" cy="1310243"/>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23" name="Группа 22">
            <a:extLst>
              <a:ext uri="{FF2B5EF4-FFF2-40B4-BE49-F238E27FC236}">
                <a16:creationId xmlns:a16="http://schemas.microsoft.com/office/drawing/2014/main" id="{50E2E6B4-2FB0-4F64-8FE2-C8030FD15063}"/>
              </a:ext>
            </a:extLst>
          </p:cNvPr>
          <p:cNvGrpSpPr/>
          <p:nvPr/>
        </p:nvGrpSpPr>
        <p:grpSpPr>
          <a:xfrm>
            <a:off x="6696544" y="2279431"/>
            <a:ext cx="966410" cy="1032729"/>
            <a:chOff x="6696544" y="2279431"/>
            <a:chExt cx="966410" cy="1032729"/>
          </a:xfrm>
        </p:grpSpPr>
        <p:sp>
          <p:nvSpPr>
            <p:cNvPr id="17" name="TextBox 16">
              <a:extLst>
                <a:ext uri="{FF2B5EF4-FFF2-40B4-BE49-F238E27FC236}">
                  <a16:creationId xmlns:a16="http://schemas.microsoft.com/office/drawing/2014/main" id="{B08D1731-7BC2-41D4-98DB-6B1909800063}"/>
                </a:ext>
              </a:extLst>
            </p:cNvPr>
            <p:cNvSpPr txBox="1"/>
            <p:nvPr/>
          </p:nvSpPr>
          <p:spPr>
            <a:xfrm>
              <a:off x="7292340" y="2279431"/>
              <a:ext cx="370614"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err="1"/>
                <a:t>X</a:t>
              </a:r>
              <a:r>
                <a:rPr lang="en-US" baseline="-25000" dirty="0" err="1"/>
                <a:t>c</a:t>
              </a:r>
              <a:endParaRPr lang="ru-RU" baseline="-25000" dirty="0"/>
            </a:p>
          </p:txBody>
        </p:sp>
        <p:sp>
          <p:nvSpPr>
            <p:cNvPr id="18" name="TextBox 17">
              <a:extLst>
                <a:ext uri="{FF2B5EF4-FFF2-40B4-BE49-F238E27FC236}">
                  <a16:creationId xmlns:a16="http://schemas.microsoft.com/office/drawing/2014/main" id="{D54072B2-384A-4428-8291-2648E3D32919}"/>
                </a:ext>
              </a:extLst>
            </p:cNvPr>
            <p:cNvSpPr txBox="1"/>
            <p:nvPr/>
          </p:nvSpPr>
          <p:spPr>
            <a:xfrm>
              <a:off x="7297672" y="2723437"/>
              <a:ext cx="36528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err="1"/>
                <a:t>Y</a:t>
              </a:r>
              <a:r>
                <a:rPr lang="en-US" baseline="-25000" dirty="0" err="1"/>
                <a:t>c</a:t>
              </a:r>
              <a:endParaRPr lang="ru-RU" baseline="-25000" dirty="0"/>
            </a:p>
          </p:txBody>
        </p:sp>
        <p:cxnSp>
          <p:nvCxnSpPr>
            <p:cNvPr id="20" name="Соединитель: уступ 19">
              <a:extLst>
                <a:ext uri="{FF2B5EF4-FFF2-40B4-BE49-F238E27FC236}">
                  <a16:creationId xmlns:a16="http://schemas.microsoft.com/office/drawing/2014/main" id="{CB094524-E488-4B3E-9FDA-94EEADD49A6F}"/>
                </a:ext>
              </a:extLst>
            </p:cNvPr>
            <p:cNvCxnSpPr>
              <a:stCxn id="9" idx="3"/>
              <a:endCxn id="17" idx="1"/>
            </p:cNvCxnSpPr>
            <p:nvPr/>
          </p:nvCxnSpPr>
          <p:spPr>
            <a:xfrm flipV="1">
              <a:off x="6696544" y="2464097"/>
              <a:ext cx="595796" cy="84806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Соединитель: уступ 21">
              <a:extLst>
                <a:ext uri="{FF2B5EF4-FFF2-40B4-BE49-F238E27FC236}">
                  <a16:creationId xmlns:a16="http://schemas.microsoft.com/office/drawing/2014/main" id="{C9C63462-FC86-4807-AB85-CAFDE11C53C1}"/>
                </a:ext>
              </a:extLst>
            </p:cNvPr>
            <p:cNvCxnSpPr>
              <a:stCxn id="9" idx="3"/>
              <a:endCxn id="18" idx="1"/>
            </p:cNvCxnSpPr>
            <p:nvPr/>
          </p:nvCxnSpPr>
          <p:spPr>
            <a:xfrm flipV="1">
              <a:off x="6696544" y="2908103"/>
              <a:ext cx="601128" cy="404057"/>
            </a:xfrm>
            <a:prstGeom prst="bentConnector3">
              <a:avLst/>
            </a:prstGeom>
          </p:spPr>
          <p:style>
            <a:lnRef idx="1">
              <a:schemeClr val="accent1"/>
            </a:lnRef>
            <a:fillRef idx="0">
              <a:schemeClr val="accent1"/>
            </a:fillRef>
            <a:effectRef idx="0">
              <a:schemeClr val="accent1"/>
            </a:effectRef>
            <a:fontRef idx="minor">
              <a:schemeClr val="tx1"/>
            </a:fontRef>
          </p:style>
        </p:cxnSp>
      </p:grpSp>
      <p:grpSp>
        <p:nvGrpSpPr>
          <p:cNvPr id="26" name="Группа 25">
            <a:extLst>
              <a:ext uri="{FF2B5EF4-FFF2-40B4-BE49-F238E27FC236}">
                <a16:creationId xmlns:a16="http://schemas.microsoft.com/office/drawing/2014/main" id="{0CBA50A6-D9D9-4212-A5B4-BF168CE841CC}"/>
              </a:ext>
            </a:extLst>
          </p:cNvPr>
          <p:cNvGrpSpPr/>
          <p:nvPr/>
        </p:nvGrpSpPr>
        <p:grpSpPr>
          <a:xfrm>
            <a:off x="1410453" y="3441978"/>
            <a:ext cx="822207" cy="621387"/>
            <a:chOff x="1410453" y="3441978"/>
            <a:chExt cx="822207" cy="621387"/>
          </a:xfrm>
        </p:grpSpPr>
        <p:sp>
          <p:nvSpPr>
            <p:cNvPr id="24" name="Крест 23">
              <a:extLst>
                <a:ext uri="{FF2B5EF4-FFF2-40B4-BE49-F238E27FC236}">
                  <a16:creationId xmlns:a16="http://schemas.microsoft.com/office/drawing/2014/main" id="{07E03EBB-C83C-429F-B6C2-7CC5EE049851}"/>
                </a:ext>
              </a:extLst>
            </p:cNvPr>
            <p:cNvSpPr/>
            <p:nvPr/>
          </p:nvSpPr>
          <p:spPr>
            <a:xfrm>
              <a:off x="1920240" y="3773805"/>
              <a:ext cx="312420" cy="289560"/>
            </a:xfrm>
            <a:prstGeom prst="plus">
              <a:avLst>
                <a:gd name="adj" fmla="val 4605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5" name="Прямоугольник 24">
              <a:extLst>
                <a:ext uri="{FF2B5EF4-FFF2-40B4-BE49-F238E27FC236}">
                  <a16:creationId xmlns:a16="http://schemas.microsoft.com/office/drawing/2014/main" id="{6C85A87D-8AFB-4E89-9B4C-6DA590FF7D85}"/>
                </a:ext>
              </a:extLst>
            </p:cNvPr>
            <p:cNvSpPr/>
            <p:nvPr/>
          </p:nvSpPr>
          <p:spPr>
            <a:xfrm>
              <a:off x="1410453" y="3441978"/>
              <a:ext cx="641266" cy="369332"/>
            </a:xfrm>
            <a:prstGeom prst="rect">
              <a:avLst/>
            </a:prstGeom>
          </p:spPr>
          <p:txBody>
            <a:bodyPr wrap="none">
              <a:spAutoFit/>
            </a:bodyPr>
            <a:lstStyle/>
            <a:p>
              <a:r>
                <a:rPr lang="en-US" dirty="0" err="1">
                  <a:solidFill>
                    <a:schemeClr val="accent4">
                      <a:lumMod val="60000"/>
                      <a:lumOff val="40000"/>
                    </a:schemeClr>
                  </a:solidFill>
                </a:rPr>
                <a:t>X</a:t>
              </a:r>
              <a:r>
                <a:rPr lang="en-US" baseline="-25000" dirty="0" err="1">
                  <a:solidFill>
                    <a:schemeClr val="accent4">
                      <a:lumMod val="60000"/>
                      <a:lumOff val="40000"/>
                    </a:schemeClr>
                  </a:solidFill>
                </a:rPr>
                <a:t>c</a:t>
              </a:r>
              <a:r>
                <a:rPr lang="en-US" dirty="0">
                  <a:solidFill>
                    <a:schemeClr val="accent4">
                      <a:lumMod val="60000"/>
                      <a:lumOff val="40000"/>
                    </a:schemeClr>
                  </a:solidFill>
                </a:rPr>
                <a:t>, </a:t>
              </a:r>
              <a:r>
                <a:rPr lang="en-US" dirty="0" err="1">
                  <a:solidFill>
                    <a:schemeClr val="accent4">
                      <a:lumMod val="60000"/>
                      <a:lumOff val="40000"/>
                    </a:schemeClr>
                  </a:solidFill>
                </a:rPr>
                <a:t>Y</a:t>
              </a:r>
              <a:r>
                <a:rPr lang="en-US" baseline="-25000" dirty="0" err="1">
                  <a:solidFill>
                    <a:schemeClr val="accent4">
                      <a:lumMod val="60000"/>
                      <a:lumOff val="40000"/>
                    </a:schemeClr>
                  </a:solidFill>
                </a:rPr>
                <a:t>c</a:t>
              </a:r>
              <a:endParaRPr lang="ru-RU" baseline="-25000" dirty="0">
                <a:solidFill>
                  <a:schemeClr val="accent4">
                    <a:lumMod val="60000"/>
                    <a:lumOff val="40000"/>
                  </a:schemeClr>
                </a:solidFill>
              </a:endParaRPr>
            </a:p>
          </p:txBody>
        </p:sp>
      </p:grpSp>
      <p:grpSp>
        <p:nvGrpSpPr>
          <p:cNvPr id="38" name="Группа 37">
            <a:extLst>
              <a:ext uri="{FF2B5EF4-FFF2-40B4-BE49-F238E27FC236}">
                <a16:creationId xmlns:a16="http://schemas.microsoft.com/office/drawing/2014/main" id="{C23150EA-C26F-4988-9E53-276F51EF8553}"/>
              </a:ext>
            </a:extLst>
          </p:cNvPr>
          <p:cNvGrpSpPr/>
          <p:nvPr/>
        </p:nvGrpSpPr>
        <p:grpSpPr>
          <a:xfrm>
            <a:off x="6696544" y="3202168"/>
            <a:ext cx="1818128" cy="901083"/>
            <a:chOff x="6696544" y="3202168"/>
            <a:chExt cx="1818128" cy="901083"/>
          </a:xfrm>
        </p:grpSpPr>
        <p:sp>
          <p:nvSpPr>
            <p:cNvPr id="28" name="TextBox 27">
              <a:extLst>
                <a:ext uri="{FF2B5EF4-FFF2-40B4-BE49-F238E27FC236}">
                  <a16:creationId xmlns:a16="http://schemas.microsoft.com/office/drawing/2014/main" id="{78AF5F55-2E36-4A49-B7AA-DEF2DB64BA2C}"/>
                </a:ext>
              </a:extLst>
            </p:cNvPr>
            <p:cNvSpPr txBox="1"/>
            <p:nvPr/>
          </p:nvSpPr>
          <p:spPr>
            <a:xfrm>
              <a:off x="7297672" y="3202168"/>
              <a:ext cx="121700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W </a:t>
              </a:r>
              <a:r>
                <a:rPr lang="ru-RU" dirty="0"/>
                <a:t>ширина</a:t>
              </a:r>
              <a:endParaRPr lang="ru-RU" baseline="-25000" dirty="0"/>
            </a:p>
          </p:txBody>
        </p:sp>
        <p:sp>
          <p:nvSpPr>
            <p:cNvPr id="29" name="TextBox 28">
              <a:extLst>
                <a:ext uri="{FF2B5EF4-FFF2-40B4-BE49-F238E27FC236}">
                  <a16:creationId xmlns:a16="http://schemas.microsoft.com/office/drawing/2014/main" id="{5391A2CB-23C3-4707-84EC-31470B3E910E}"/>
                </a:ext>
              </a:extLst>
            </p:cNvPr>
            <p:cNvSpPr txBox="1"/>
            <p:nvPr/>
          </p:nvSpPr>
          <p:spPr>
            <a:xfrm>
              <a:off x="7297672" y="3733919"/>
              <a:ext cx="12170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H </a:t>
              </a:r>
              <a:r>
                <a:rPr lang="ru-RU" dirty="0"/>
                <a:t>высота</a:t>
              </a:r>
            </a:p>
          </p:txBody>
        </p:sp>
        <p:cxnSp>
          <p:nvCxnSpPr>
            <p:cNvPr id="30" name="Соединитель: уступ 29">
              <a:extLst>
                <a:ext uri="{FF2B5EF4-FFF2-40B4-BE49-F238E27FC236}">
                  <a16:creationId xmlns:a16="http://schemas.microsoft.com/office/drawing/2014/main" id="{E3D2F7BB-FC32-4278-8F70-096654937A20}"/>
                </a:ext>
              </a:extLst>
            </p:cNvPr>
            <p:cNvCxnSpPr>
              <a:cxnSpLocks/>
              <a:stCxn id="9" idx="3"/>
              <a:endCxn id="28" idx="1"/>
            </p:cNvCxnSpPr>
            <p:nvPr/>
          </p:nvCxnSpPr>
          <p:spPr>
            <a:xfrm>
              <a:off x="6696544" y="3312160"/>
              <a:ext cx="601128" cy="7467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 name="Соединитель: уступ 30">
              <a:extLst>
                <a:ext uri="{FF2B5EF4-FFF2-40B4-BE49-F238E27FC236}">
                  <a16:creationId xmlns:a16="http://schemas.microsoft.com/office/drawing/2014/main" id="{5FE72922-3234-4C45-BAD6-2FF85446BF3E}"/>
                </a:ext>
              </a:extLst>
            </p:cNvPr>
            <p:cNvCxnSpPr>
              <a:cxnSpLocks/>
              <a:stCxn id="9" idx="3"/>
              <a:endCxn id="29" idx="1"/>
            </p:cNvCxnSpPr>
            <p:nvPr/>
          </p:nvCxnSpPr>
          <p:spPr>
            <a:xfrm>
              <a:off x="6696544" y="3312160"/>
              <a:ext cx="601128" cy="606425"/>
            </a:xfrm>
            <a:prstGeom prst="bentConnector3">
              <a:avLst/>
            </a:prstGeom>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B776548B-5AD7-477D-A2E0-D9AE998520E5}"/>
              </a:ext>
            </a:extLst>
          </p:cNvPr>
          <p:cNvSpPr txBox="1"/>
          <p:nvPr/>
        </p:nvSpPr>
        <p:spPr>
          <a:xfrm>
            <a:off x="1921251" y="2437567"/>
            <a:ext cx="389850"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dirty="0">
                <a:solidFill>
                  <a:schemeClr val="accent4">
                    <a:lumMod val="60000"/>
                    <a:lumOff val="40000"/>
                  </a:schemeClr>
                </a:solidFill>
              </a:rPr>
              <a:t>W</a:t>
            </a:r>
            <a:endParaRPr lang="ru-RU" dirty="0">
              <a:solidFill>
                <a:schemeClr val="accent4">
                  <a:lumMod val="60000"/>
                  <a:lumOff val="40000"/>
                </a:schemeClr>
              </a:solidFill>
            </a:endParaRPr>
          </a:p>
        </p:txBody>
      </p:sp>
      <p:sp>
        <p:nvSpPr>
          <p:cNvPr id="40" name="TextBox 39">
            <a:extLst>
              <a:ext uri="{FF2B5EF4-FFF2-40B4-BE49-F238E27FC236}">
                <a16:creationId xmlns:a16="http://schemas.microsoft.com/office/drawing/2014/main" id="{2A461799-FDA7-4BD1-AF01-6F7F1602930A}"/>
              </a:ext>
            </a:extLst>
          </p:cNvPr>
          <p:cNvSpPr txBox="1"/>
          <p:nvPr/>
        </p:nvSpPr>
        <p:spPr>
          <a:xfrm>
            <a:off x="3407005" y="3694033"/>
            <a:ext cx="328936"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dirty="0">
                <a:solidFill>
                  <a:schemeClr val="accent4">
                    <a:lumMod val="60000"/>
                    <a:lumOff val="40000"/>
                  </a:schemeClr>
                </a:solidFill>
              </a:rPr>
              <a:t>H</a:t>
            </a:r>
            <a:endParaRPr lang="ru-RU" dirty="0">
              <a:solidFill>
                <a:schemeClr val="accent4">
                  <a:lumMod val="60000"/>
                  <a:lumOff val="40000"/>
                </a:schemeClr>
              </a:solidFill>
            </a:endParaRPr>
          </a:p>
        </p:txBody>
      </p:sp>
      <p:sp>
        <p:nvSpPr>
          <p:cNvPr id="6" name="Прямоугольник 5">
            <a:extLst>
              <a:ext uri="{FF2B5EF4-FFF2-40B4-BE49-F238E27FC236}">
                <a16:creationId xmlns:a16="http://schemas.microsoft.com/office/drawing/2014/main" id="{9F0A6E72-C342-4265-9599-978AC57B9D2D}"/>
              </a:ext>
            </a:extLst>
          </p:cNvPr>
          <p:cNvSpPr/>
          <p:nvPr/>
        </p:nvSpPr>
        <p:spPr>
          <a:xfrm>
            <a:off x="838200" y="2842260"/>
            <a:ext cx="2545080" cy="2232660"/>
          </a:xfrm>
          <a:prstGeom prst="rect">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ru-RU"/>
          </a:p>
        </p:txBody>
      </p:sp>
      <p:sp>
        <p:nvSpPr>
          <p:cNvPr id="32" name="TextBox 31">
            <a:extLst>
              <a:ext uri="{FF2B5EF4-FFF2-40B4-BE49-F238E27FC236}">
                <a16:creationId xmlns:a16="http://schemas.microsoft.com/office/drawing/2014/main" id="{981052A9-389F-4297-9CF2-772B9742E2E1}"/>
              </a:ext>
            </a:extLst>
          </p:cNvPr>
          <p:cNvSpPr txBox="1"/>
          <p:nvPr/>
        </p:nvSpPr>
        <p:spPr>
          <a:xfrm>
            <a:off x="8514672" y="755461"/>
            <a:ext cx="2228495" cy="369332"/>
          </a:xfrm>
          <a:prstGeom prst="rect">
            <a:avLst/>
          </a:prstGeom>
          <a:noFill/>
        </p:spPr>
        <p:txBody>
          <a:bodyPr wrap="none" rtlCol="0">
            <a:spAutoFit/>
          </a:bodyPr>
          <a:lstStyle/>
          <a:p>
            <a:r>
              <a:rPr lang="ru-RU" dirty="0"/>
              <a:t>Функция активации?</a:t>
            </a:r>
          </a:p>
        </p:txBody>
      </p:sp>
      <p:sp>
        <p:nvSpPr>
          <p:cNvPr id="3" name="TextBox 2">
            <a:extLst>
              <a:ext uri="{FF2B5EF4-FFF2-40B4-BE49-F238E27FC236}">
                <a16:creationId xmlns:a16="http://schemas.microsoft.com/office/drawing/2014/main" id="{90064F42-B06B-4800-BDC8-11C1D7504777}"/>
              </a:ext>
            </a:extLst>
          </p:cNvPr>
          <p:cNvSpPr txBox="1"/>
          <p:nvPr/>
        </p:nvSpPr>
        <p:spPr>
          <a:xfrm>
            <a:off x="4181245" y="4589990"/>
            <a:ext cx="949299" cy="923330"/>
          </a:xfrm>
          <a:prstGeom prst="rect">
            <a:avLst/>
          </a:prstGeom>
          <a:noFill/>
        </p:spPr>
        <p:txBody>
          <a:bodyPr wrap="none" rtlCol="0">
            <a:spAutoFit/>
          </a:bodyPr>
          <a:lstStyle/>
          <a:p>
            <a:r>
              <a:rPr lang="en-US" dirty="0"/>
              <a:t>P=</a:t>
            </a:r>
            <a:r>
              <a:rPr lang="ru-RU" dirty="0">
                <a:sym typeface="Symbol" panose="05050102010706020507" pitchFamily="18" charset="2"/>
              </a:rPr>
              <a:t></a:t>
            </a:r>
            <a:r>
              <a:rPr lang="en-US" dirty="0">
                <a:sym typeface="Symbol" panose="05050102010706020507" pitchFamily="18" charset="2"/>
              </a:rPr>
              <a:t>(y</a:t>
            </a:r>
            <a:r>
              <a:rPr lang="en-US" baseline="-25000" dirty="0">
                <a:sym typeface="Symbol" panose="05050102010706020507" pitchFamily="18" charset="2"/>
              </a:rPr>
              <a:t>0</a:t>
            </a:r>
            <a:r>
              <a:rPr lang="en-US" dirty="0">
                <a:sym typeface="Symbol" panose="05050102010706020507" pitchFamily="18" charset="2"/>
              </a:rPr>
              <a:t>)</a:t>
            </a:r>
          </a:p>
          <a:p>
            <a:r>
              <a:rPr lang="en-US" dirty="0" err="1"/>
              <a:t>X</a:t>
            </a:r>
            <a:r>
              <a:rPr lang="en-US" baseline="-25000" dirty="0" err="1"/>
              <a:t>c</a:t>
            </a:r>
            <a:r>
              <a:rPr lang="en-US" dirty="0"/>
              <a:t>=</a:t>
            </a:r>
            <a:r>
              <a:rPr lang="ru-RU" dirty="0">
                <a:sym typeface="Symbol" panose="05050102010706020507" pitchFamily="18" charset="2"/>
              </a:rPr>
              <a:t></a:t>
            </a:r>
            <a:r>
              <a:rPr lang="en-US" dirty="0">
                <a:sym typeface="Symbol" panose="05050102010706020507" pitchFamily="18" charset="2"/>
              </a:rPr>
              <a:t>(y</a:t>
            </a:r>
            <a:r>
              <a:rPr lang="en-US" baseline="-25000" dirty="0">
                <a:sym typeface="Symbol" panose="05050102010706020507" pitchFamily="18" charset="2"/>
              </a:rPr>
              <a:t>1</a:t>
            </a:r>
            <a:r>
              <a:rPr lang="en-US" dirty="0">
                <a:sym typeface="Symbol" panose="05050102010706020507" pitchFamily="18" charset="2"/>
              </a:rPr>
              <a:t>)</a:t>
            </a:r>
          </a:p>
          <a:p>
            <a:r>
              <a:rPr lang="en-US" dirty="0" err="1"/>
              <a:t>Y</a:t>
            </a:r>
            <a:r>
              <a:rPr lang="en-US" baseline="-25000" dirty="0" err="1"/>
              <a:t>c</a:t>
            </a:r>
            <a:r>
              <a:rPr lang="en-US" dirty="0"/>
              <a:t>=</a:t>
            </a:r>
            <a:r>
              <a:rPr lang="ru-RU" dirty="0">
                <a:sym typeface="Symbol" panose="05050102010706020507" pitchFamily="18" charset="2"/>
              </a:rPr>
              <a:t></a:t>
            </a:r>
            <a:r>
              <a:rPr lang="en-US" dirty="0">
                <a:sym typeface="Symbol" panose="05050102010706020507" pitchFamily="18" charset="2"/>
              </a:rPr>
              <a:t>(y</a:t>
            </a:r>
            <a:r>
              <a:rPr lang="en-US" baseline="-25000" dirty="0">
                <a:sym typeface="Symbol" panose="05050102010706020507" pitchFamily="18" charset="2"/>
              </a:rPr>
              <a:t>2</a:t>
            </a:r>
            <a:r>
              <a:rPr lang="en-US" dirty="0">
                <a:sym typeface="Symbol" panose="05050102010706020507" pitchFamily="18" charset="2"/>
              </a:rPr>
              <a:t>)</a:t>
            </a:r>
            <a:endParaRPr lang="ru-RU" dirty="0"/>
          </a:p>
        </p:txBody>
      </p:sp>
      <p:sp>
        <p:nvSpPr>
          <p:cNvPr id="33" name="TextBox 32">
            <a:extLst>
              <a:ext uri="{FF2B5EF4-FFF2-40B4-BE49-F238E27FC236}">
                <a16:creationId xmlns:a16="http://schemas.microsoft.com/office/drawing/2014/main" id="{E3339B32-DB0F-48DA-8CC0-E4F518796768}"/>
              </a:ext>
            </a:extLst>
          </p:cNvPr>
          <p:cNvSpPr txBox="1"/>
          <p:nvPr/>
        </p:nvSpPr>
        <p:spPr>
          <a:xfrm>
            <a:off x="4162009" y="5472108"/>
            <a:ext cx="968535" cy="646331"/>
          </a:xfrm>
          <a:prstGeom prst="rect">
            <a:avLst/>
          </a:prstGeom>
          <a:noFill/>
        </p:spPr>
        <p:txBody>
          <a:bodyPr wrap="none" rtlCol="0">
            <a:spAutoFit/>
          </a:bodyPr>
          <a:lstStyle/>
          <a:p>
            <a:r>
              <a:rPr lang="en-US" dirty="0"/>
              <a:t>W=</a:t>
            </a:r>
            <a:r>
              <a:rPr lang="ru-RU" dirty="0">
                <a:sym typeface="Symbol" panose="05050102010706020507" pitchFamily="18" charset="2"/>
              </a:rPr>
              <a:t></a:t>
            </a:r>
            <a:r>
              <a:rPr lang="en-US" dirty="0">
                <a:sym typeface="Symbol" panose="05050102010706020507" pitchFamily="18" charset="2"/>
              </a:rPr>
              <a:t>(y</a:t>
            </a:r>
            <a:r>
              <a:rPr lang="en-US" baseline="-25000" dirty="0">
                <a:sym typeface="Symbol" panose="05050102010706020507" pitchFamily="18" charset="2"/>
              </a:rPr>
              <a:t>0</a:t>
            </a:r>
            <a:r>
              <a:rPr lang="en-US" dirty="0">
                <a:sym typeface="Symbol" panose="05050102010706020507" pitchFamily="18" charset="2"/>
              </a:rPr>
              <a:t>)</a:t>
            </a:r>
          </a:p>
          <a:p>
            <a:r>
              <a:rPr lang="en-US" dirty="0"/>
              <a:t>H=</a:t>
            </a:r>
            <a:r>
              <a:rPr lang="ru-RU" dirty="0">
                <a:sym typeface="Symbol" panose="05050102010706020507" pitchFamily="18" charset="2"/>
              </a:rPr>
              <a:t></a:t>
            </a:r>
            <a:r>
              <a:rPr lang="en-US" dirty="0">
                <a:sym typeface="Symbol" panose="05050102010706020507" pitchFamily="18" charset="2"/>
              </a:rPr>
              <a:t>(y</a:t>
            </a:r>
            <a:r>
              <a:rPr lang="en-US" baseline="-25000" dirty="0">
                <a:sym typeface="Symbol" panose="05050102010706020507" pitchFamily="18" charset="2"/>
              </a:rPr>
              <a:t>1</a:t>
            </a:r>
            <a:r>
              <a:rPr lang="en-US" dirty="0">
                <a:sym typeface="Symbol" panose="05050102010706020507" pitchFamily="18" charset="2"/>
              </a:rPr>
              <a:t>)</a:t>
            </a:r>
          </a:p>
        </p:txBody>
      </p:sp>
      <p:cxnSp>
        <p:nvCxnSpPr>
          <p:cNvPr id="12" name="Прямая со стрелкой 11">
            <a:extLst>
              <a:ext uri="{FF2B5EF4-FFF2-40B4-BE49-F238E27FC236}">
                <a16:creationId xmlns:a16="http://schemas.microsoft.com/office/drawing/2014/main" id="{B71782F4-C92E-4A1E-9E04-76964D91F6BB}"/>
              </a:ext>
            </a:extLst>
          </p:cNvPr>
          <p:cNvCxnSpPr/>
          <p:nvPr/>
        </p:nvCxnSpPr>
        <p:spPr>
          <a:xfrm>
            <a:off x="838200" y="5533901"/>
            <a:ext cx="289774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975824E7-3DBA-4EB5-9EB7-61956EF2E0CC}"/>
              </a:ext>
            </a:extLst>
          </p:cNvPr>
          <p:cNvSpPr txBox="1"/>
          <p:nvPr/>
        </p:nvSpPr>
        <p:spPr>
          <a:xfrm>
            <a:off x="762000" y="5494674"/>
            <a:ext cx="301686" cy="369332"/>
          </a:xfrm>
          <a:prstGeom prst="rect">
            <a:avLst/>
          </a:prstGeom>
          <a:noFill/>
        </p:spPr>
        <p:txBody>
          <a:bodyPr wrap="none" rtlCol="0">
            <a:spAutoFit/>
          </a:bodyPr>
          <a:lstStyle/>
          <a:p>
            <a:r>
              <a:rPr lang="en-US" dirty="0">
                <a:solidFill>
                  <a:schemeClr val="accent1"/>
                </a:solidFill>
              </a:rPr>
              <a:t>0</a:t>
            </a:r>
            <a:endParaRPr lang="ru-RU" dirty="0">
              <a:solidFill>
                <a:schemeClr val="accent1"/>
              </a:solidFill>
            </a:endParaRPr>
          </a:p>
        </p:txBody>
      </p:sp>
      <p:sp>
        <p:nvSpPr>
          <p:cNvPr id="34" name="TextBox 33">
            <a:extLst>
              <a:ext uri="{FF2B5EF4-FFF2-40B4-BE49-F238E27FC236}">
                <a16:creationId xmlns:a16="http://schemas.microsoft.com/office/drawing/2014/main" id="{A5114FDC-4734-4C76-AFD6-B7554AEEF9F9}"/>
              </a:ext>
            </a:extLst>
          </p:cNvPr>
          <p:cNvSpPr txBox="1"/>
          <p:nvPr/>
        </p:nvSpPr>
        <p:spPr>
          <a:xfrm>
            <a:off x="3575189" y="5507608"/>
            <a:ext cx="301686" cy="369332"/>
          </a:xfrm>
          <a:prstGeom prst="rect">
            <a:avLst/>
          </a:prstGeom>
          <a:noFill/>
        </p:spPr>
        <p:txBody>
          <a:bodyPr wrap="none" rtlCol="0">
            <a:spAutoFit/>
          </a:bodyPr>
          <a:lstStyle/>
          <a:p>
            <a:r>
              <a:rPr lang="en-US" dirty="0">
                <a:solidFill>
                  <a:schemeClr val="accent1"/>
                </a:solidFill>
              </a:rPr>
              <a:t>1</a:t>
            </a:r>
            <a:endParaRPr lang="ru-RU" dirty="0">
              <a:solidFill>
                <a:schemeClr val="accent1"/>
              </a:solidFill>
            </a:endParaRPr>
          </a:p>
        </p:txBody>
      </p:sp>
      <p:sp>
        <p:nvSpPr>
          <p:cNvPr id="35" name="TextBox 34">
            <a:extLst>
              <a:ext uri="{FF2B5EF4-FFF2-40B4-BE49-F238E27FC236}">
                <a16:creationId xmlns:a16="http://schemas.microsoft.com/office/drawing/2014/main" id="{87AAD76A-D43F-41BA-8049-F143036133DC}"/>
              </a:ext>
            </a:extLst>
          </p:cNvPr>
          <p:cNvSpPr txBox="1"/>
          <p:nvPr/>
        </p:nvSpPr>
        <p:spPr>
          <a:xfrm>
            <a:off x="1993314" y="5544231"/>
            <a:ext cx="593432" cy="369332"/>
          </a:xfrm>
          <a:prstGeom prst="rect">
            <a:avLst/>
          </a:prstGeom>
          <a:noFill/>
        </p:spPr>
        <p:txBody>
          <a:bodyPr wrap="none" rtlCol="0">
            <a:spAutoFit/>
          </a:bodyPr>
          <a:lstStyle/>
          <a:p>
            <a:r>
              <a:rPr lang="en-US" dirty="0">
                <a:solidFill>
                  <a:schemeClr val="accent1"/>
                </a:solidFill>
              </a:rPr>
              <a:t>0,45</a:t>
            </a:r>
            <a:endParaRPr lang="ru-RU" dirty="0">
              <a:solidFill>
                <a:schemeClr val="accent1"/>
              </a:solidFill>
            </a:endParaRPr>
          </a:p>
        </p:txBody>
      </p:sp>
      <p:cxnSp>
        <p:nvCxnSpPr>
          <p:cNvPr id="36" name="Прямая со стрелкой 35">
            <a:extLst>
              <a:ext uri="{FF2B5EF4-FFF2-40B4-BE49-F238E27FC236}">
                <a16:creationId xmlns:a16="http://schemas.microsoft.com/office/drawing/2014/main" id="{031F0C96-BBD1-4ADF-A836-0CBF310BAD21}"/>
              </a:ext>
            </a:extLst>
          </p:cNvPr>
          <p:cNvCxnSpPr>
            <a:cxnSpLocks/>
          </p:cNvCxnSpPr>
          <p:nvPr/>
        </p:nvCxnSpPr>
        <p:spPr>
          <a:xfrm flipV="1">
            <a:off x="673732" y="1924050"/>
            <a:ext cx="0" cy="342702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42" name="TextBox 41">
            <a:extLst>
              <a:ext uri="{FF2B5EF4-FFF2-40B4-BE49-F238E27FC236}">
                <a16:creationId xmlns:a16="http://schemas.microsoft.com/office/drawing/2014/main" id="{98828092-739D-4044-AF12-0907DD6D3AFA}"/>
              </a:ext>
            </a:extLst>
          </p:cNvPr>
          <p:cNvSpPr txBox="1"/>
          <p:nvPr/>
        </p:nvSpPr>
        <p:spPr>
          <a:xfrm>
            <a:off x="370612" y="5143267"/>
            <a:ext cx="301686" cy="369332"/>
          </a:xfrm>
          <a:prstGeom prst="rect">
            <a:avLst/>
          </a:prstGeom>
          <a:noFill/>
        </p:spPr>
        <p:txBody>
          <a:bodyPr wrap="none" rtlCol="0">
            <a:spAutoFit/>
          </a:bodyPr>
          <a:lstStyle/>
          <a:p>
            <a:r>
              <a:rPr lang="en-US" dirty="0">
                <a:solidFill>
                  <a:schemeClr val="accent1"/>
                </a:solidFill>
              </a:rPr>
              <a:t>0</a:t>
            </a:r>
            <a:endParaRPr lang="ru-RU" dirty="0">
              <a:solidFill>
                <a:schemeClr val="accent1"/>
              </a:solidFill>
            </a:endParaRPr>
          </a:p>
        </p:txBody>
      </p:sp>
      <p:sp>
        <p:nvSpPr>
          <p:cNvPr id="43" name="TextBox 42">
            <a:extLst>
              <a:ext uri="{FF2B5EF4-FFF2-40B4-BE49-F238E27FC236}">
                <a16:creationId xmlns:a16="http://schemas.microsoft.com/office/drawing/2014/main" id="{3E592DB8-6A82-4ACC-BE90-BCB24DE28818}"/>
              </a:ext>
            </a:extLst>
          </p:cNvPr>
          <p:cNvSpPr txBox="1"/>
          <p:nvPr/>
        </p:nvSpPr>
        <p:spPr>
          <a:xfrm>
            <a:off x="397079" y="1878332"/>
            <a:ext cx="301686" cy="369332"/>
          </a:xfrm>
          <a:prstGeom prst="rect">
            <a:avLst/>
          </a:prstGeom>
          <a:noFill/>
        </p:spPr>
        <p:txBody>
          <a:bodyPr wrap="none" rtlCol="0">
            <a:spAutoFit/>
          </a:bodyPr>
          <a:lstStyle/>
          <a:p>
            <a:r>
              <a:rPr lang="en-US" dirty="0">
                <a:solidFill>
                  <a:schemeClr val="accent1"/>
                </a:solidFill>
              </a:rPr>
              <a:t>1</a:t>
            </a:r>
            <a:endParaRPr lang="ru-RU" dirty="0">
              <a:solidFill>
                <a:schemeClr val="accent1"/>
              </a:solidFill>
            </a:endParaRPr>
          </a:p>
        </p:txBody>
      </p:sp>
      <p:sp>
        <p:nvSpPr>
          <p:cNvPr id="44" name="TextBox 43">
            <a:extLst>
              <a:ext uri="{FF2B5EF4-FFF2-40B4-BE49-F238E27FC236}">
                <a16:creationId xmlns:a16="http://schemas.microsoft.com/office/drawing/2014/main" id="{D92D6CAE-0525-4EF9-A911-3D126F019F77}"/>
              </a:ext>
            </a:extLst>
          </p:cNvPr>
          <p:cNvSpPr txBox="1"/>
          <p:nvPr/>
        </p:nvSpPr>
        <p:spPr>
          <a:xfrm>
            <a:off x="105333" y="3694033"/>
            <a:ext cx="593432" cy="369332"/>
          </a:xfrm>
          <a:prstGeom prst="rect">
            <a:avLst/>
          </a:prstGeom>
          <a:noFill/>
        </p:spPr>
        <p:txBody>
          <a:bodyPr wrap="none" rtlCol="0">
            <a:spAutoFit/>
          </a:bodyPr>
          <a:lstStyle/>
          <a:p>
            <a:r>
              <a:rPr lang="en-US" dirty="0">
                <a:solidFill>
                  <a:schemeClr val="accent1"/>
                </a:solidFill>
              </a:rPr>
              <a:t>0.65</a:t>
            </a:r>
            <a:endParaRPr lang="ru-RU" dirty="0">
              <a:solidFill>
                <a:schemeClr val="accent1"/>
              </a:solidFill>
            </a:endParaRP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68938145-C6D3-45E3-8A0A-B9C70C8BAE91}"/>
                  </a:ext>
                </a:extLst>
              </p:cNvPr>
              <p:cNvSpPr txBox="1"/>
              <p:nvPr/>
            </p:nvSpPr>
            <p:spPr>
              <a:xfrm>
                <a:off x="5149780" y="4674646"/>
                <a:ext cx="6278642" cy="923330"/>
              </a:xfrm>
              <a:prstGeom prst="rect">
                <a:avLst/>
              </a:prstGeom>
              <a:noFill/>
            </p:spPr>
            <p:txBody>
              <a:bodyPr wrap="none" rtlCol="0">
                <a:spAutoFit/>
              </a:bodyPr>
              <a:lstStyle/>
              <a:p>
                <a:r>
                  <a:rPr lang="ru-RU" dirty="0"/>
                  <a:t>Для оценки в пределах картинки</a:t>
                </a:r>
                <a:r>
                  <a:rPr lang="en-US" dirty="0"/>
                  <a:t> (</a:t>
                </a:r>
                <a:r>
                  <a:rPr lang="ru-RU" dirty="0"/>
                  <a:t>объекты больше картинки</a:t>
                </a:r>
                <a:r>
                  <a:rPr lang="en-US" dirty="0"/>
                  <a:t>):</a:t>
                </a:r>
              </a:p>
              <a:p>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𝑊</m:t>
                          </m:r>
                          <m:r>
                            <a:rPr lang="en-US" b="0" i="1" smtClean="0">
                              <a:latin typeface="Cambria Math" panose="02040503050406030204" pitchFamily="18" charset="0"/>
                            </a:rPr>
                            <m:t>=</m:t>
                          </m:r>
                          <m:r>
                            <a:rPr lang="en-US" i="1" smtClean="0">
                              <a:latin typeface="Cambria Math" panose="02040503050406030204" pitchFamily="18" charset="0"/>
                            </a:rPr>
                            <m:t>𝑒</m:t>
                          </m:r>
                        </m:e>
                        <m:sup>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sup>
                      </m:sSup>
                    </m:oMath>
                  </m:oMathPara>
                </a14:m>
                <a:endParaRPr lang="en-US" dirty="0"/>
              </a:p>
              <a:p>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𝐻</m:t>
                          </m:r>
                          <m:r>
                            <a:rPr lang="en-US" i="1">
                              <a:latin typeface="Cambria Math" panose="02040503050406030204" pitchFamily="18" charset="0"/>
                            </a:rPr>
                            <m:t>=</m:t>
                          </m:r>
                          <m:r>
                            <a:rPr lang="en-US" i="1">
                              <a:latin typeface="Cambria Math" panose="02040503050406030204" pitchFamily="18" charset="0"/>
                            </a:rPr>
                            <m:t>𝑒</m:t>
                          </m:r>
                        </m:e>
                        <m:sup>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4</m:t>
                              </m:r>
                            </m:sub>
                          </m:sSub>
                        </m:sup>
                      </m:sSup>
                    </m:oMath>
                  </m:oMathPara>
                </a14:m>
                <a:endParaRPr lang="ru-RU" dirty="0"/>
              </a:p>
            </p:txBody>
          </p:sp>
        </mc:Choice>
        <mc:Fallback>
          <p:sp>
            <p:nvSpPr>
              <p:cNvPr id="19" name="TextBox 18">
                <a:extLst>
                  <a:ext uri="{FF2B5EF4-FFF2-40B4-BE49-F238E27FC236}">
                    <a16:creationId xmlns:a16="http://schemas.microsoft.com/office/drawing/2014/main" id="{68938145-C6D3-45E3-8A0A-B9C70C8BAE91}"/>
                  </a:ext>
                </a:extLst>
              </p:cNvPr>
              <p:cNvSpPr txBox="1">
                <a:spLocks noRot="1" noChangeAspect="1" noMove="1" noResize="1" noEditPoints="1" noAdjustHandles="1" noChangeArrowheads="1" noChangeShapeType="1" noTextEdit="1"/>
              </p:cNvSpPr>
              <p:nvPr/>
            </p:nvSpPr>
            <p:spPr>
              <a:xfrm>
                <a:off x="5149780" y="4674646"/>
                <a:ext cx="6278642" cy="923330"/>
              </a:xfrm>
              <a:prstGeom prst="rect">
                <a:avLst/>
              </a:prstGeom>
              <a:blipFill>
                <a:blip r:embed="rId4"/>
                <a:stretch>
                  <a:fillRect l="-874" t="-3974" r="-97"/>
                </a:stretch>
              </a:blipFill>
            </p:spPr>
            <p:txBody>
              <a:bodyPr/>
              <a:lstStyle/>
              <a:p>
                <a:r>
                  <a:rPr lang="ru-RU">
                    <a:noFill/>
                  </a:rPr>
                  <a:t> </a:t>
                </a:r>
              </a:p>
            </p:txBody>
          </p:sp>
        </mc:Fallback>
      </mc:AlternateContent>
      <p:sp>
        <p:nvSpPr>
          <p:cNvPr id="45" name="TextBox 44">
            <a:extLst>
              <a:ext uri="{FF2B5EF4-FFF2-40B4-BE49-F238E27FC236}">
                <a16:creationId xmlns:a16="http://schemas.microsoft.com/office/drawing/2014/main" id="{F75ED337-D451-473A-A450-4E27C48950D6}"/>
              </a:ext>
            </a:extLst>
          </p:cNvPr>
          <p:cNvSpPr txBox="1"/>
          <p:nvPr/>
        </p:nvSpPr>
        <p:spPr>
          <a:xfrm>
            <a:off x="8514672" y="1027852"/>
            <a:ext cx="1873718" cy="369332"/>
          </a:xfrm>
          <a:prstGeom prst="rect">
            <a:avLst/>
          </a:prstGeom>
          <a:noFill/>
        </p:spPr>
        <p:txBody>
          <a:bodyPr wrap="none" rtlCol="0">
            <a:spAutoFit/>
          </a:bodyPr>
          <a:lstStyle/>
          <a:p>
            <a:r>
              <a:rPr lang="ru-RU" dirty="0"/>
              <a:t>Функция потерь?</a:t>
            </a:r>
          </a:p>
        </p:txBody>
      </p:sp>
      <p:sp>
        <p:nvSpPr>
          <p:cNvPr id="46" name="TextBox 45">
            <a:extLst>
              <a:ext uri="{FF2B5EF4-FFF2-40B4-BE49-F238E27FC236}">
                <a16:creationId xmlns:a16="http://schemas.microsoft.com/office/drawing/2014/main" id="{B84A9614-D5BD-41B4-B36C-F4BAA763DF6F}"/>
              </a:ext>
            </a:extLst>
          </p:cNvPr>
          <p:cNvSpPr txBox="1"/>
          <p:nvPr/>
        </p:nvSpPr>
        <p:spPr>
          <a:xfrm>
            <a:off x="9039435" y="1820901"/>
            <a:ext cx="1885864"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latin typeface="Times New Roman" panose="02020603050405020304" pitchFamily="18" charset="0"/>
                <a:cs typeface="Times New Roman" panose="02020603050405020304" pitchFamily="18" charset="0"/>
              </a:rPr>
              <a:t>BCE(</a:t>
            </a:r>
            <a:r>
              <a:rPr lang="ru-RU" dirty="0">
                <a:latin typeface="Times New Roman" panose="02020603050405020304" pitchFamily="18" charset="0"/>
                <a:cs typeface="Times New Roman" panose="02020603050405020304" pitchFamily="18" charset="0"/>
                <a:sym typeface="Symbol" panose="05050102010706020507" pitchFamily="18" charset="2"/>
              </a:rPr>
              <a:t></a:t>
            </a:r>
            <a:r>
              <a:rPr lang="en-US" dirty="0">
                <a:latin typeface="Times New Roman" panose="02020603050405020304" pitchFamily="18" charset="0"/>
                <a:cs typeface="Times New Roman" panose="02020603050405020304" pitchFamily="18" charset="0"/>
                <a:sym typeface="Symbol" panose="05050102010706020507" pitchFamily="18" charset="2"/>
              </a:rPr>
              <a:t>(y</a:t>
            </a:r>
            <a:r>
              <a:rPr lang="en-US" baseline="-25000" dirty="0">
                <a:latin typeface="Times New Roman" panose="02020603050405020304" pitchFamily="18" charset="0"/>
                <a:cs typeface="Times New Roman" panose="02020603050405020304" pitchFamily="18" charset="0"/>
                <a:sym typeface="Symbol" panose="05050102010706020507" pitchFamily="18" charset="2"/>
              </a:rPr>
              <a:t>0</a:t>
            </a:r>
            <a:r>
              <a:rPr lang="en-US" dirty="0">
                <a:latin typeface="Times New Roman" panose="02020603050405020304" pitchFamily="18" charset="0"/>
                <a:cs typeface="Times New Roman" panose="02020603050405020304" pitchFamily="18" charset="0"/>
                <a:sym typeface="Symbol" panose="05050102010706020507" pitchFamily="18" charset="2"/>
              </a:rPr>
              <a:t>),I</a:t>
            </a:r>
            <a:r>
              <a:rPr lang="ru-RU" dirty="0">
                <a:latin typeface="Times New Roman" panose="02020603050405020304" pitchFamily="18" charset="0"/>
                <a:cs typeface="Times New Roman" panose="02020603050405020304" pitchFamily="18" charset="0"/>
              </a:rPr>
              <a:t>)</a:t>
            </a:r>
          </a:p>
        </p:txBody>
      </p:sp>
      <p:sp>
        <p:nvSpPr>
          <p:cNvPr id="48" name="TextBox 47">
            <a:extLst>
              <a:ext uri="{FF2B5EF4-FFF2-40B4-BE49-F238E27FC236}">
                <a16:creationId xmlns:a16="http://schemas.microsoft.com/office/drawing/2014/main" id="{E716EB2E-FDE4-427F-8EDF-A3E75431CBB8}"/>
              </a:ext>
            </a:extLst>
          </p:cNvPr>
          <p:cNvSpPr txBox="1"/>
          <p:nvPr/>
        </p:nvSpPr>
        <p:spPr>
          <a:xfrm>
            <a:off x="7844472" y="2283446"/>
            <a:ext cx="1885864"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latin typeface="Times New Roman" panose="02020603050405020304" pitchFamily="18" charset="0"/>
                <a:cs typeface="Times New Roman" panose="02020603050405020304" pitchFamily="18" charset="0"/>
              </a:rPr>
              <a:t>BCE(</a:t>
            </a:r>
            <a:r>
              <a:rPr lang="ru-RU" dirty="0">
                <a:latin typeface="Times New Roman" panose="02020603050405020304" pitchFamily="18" charset="0"/>
                <a:cs typeface="Times New Roman" panose="02020603050405020304" pitchFamily="18" charset="0"/>
                <a:sym typeface="Symbol" panose="05050102010706020507" pitchFamily="18" charset="2"/>
              </a:rPr>
              <a:t></a:t>
            </a:r>
            <a:r>
              <a:rPr lang="en-US" dirty="0">
                <a:latin typeface="Times New Roman" panose="02020603050405020304" pitchFamily="18" charset="0"/>
                <a:cs typeface="Times New Roman" panose="02020603050405020304" pitchFamily="18" charset="0"/>
                <a:sym typeface="Symbol" panose="05050102010706020507" pitchFamily="18" charset="2"/>
              </a:rPr>
              <a:t>(y</a:t>
            </a:r>
            <a:r>
              <a:rPr lang="en-US" baseline="-25000" dirty="0">
                <a:latin typeface="Times New Roman" panose="02020603050405020304" pitchFamily="18" charset="0"/>
                <a:cs typeface="Times New Roman" panose="02020603050405020304" pitchFamily="18" charset="0"/>
                <a:sym typeface="Symbol" panose="05050102010706020507" pitchFamily="18" charset="2"/>
              </a:rPr>
              <a:t>1</a:t>
            </a:r>
            <a:r>
              <a:rPr lang="en-US" dirty="0">
                <a:latin typeface="Times New Roman" panose="02020603050405020304" pitchFamily="18" charset="0"/>
                <a:cs typeface="Times New Roman" panose="02020603050405020304" pitchFamily="18" charset="0"/>
                <a:sym typeface="Symbol" panose="05050102010706020507" pitchFamily="18" charset="2"/>
              </a:rPr>
              <a:t>),</a:t>
            </a:r>
            <a:r>
              <a:rPr lang="en-US" dirty="0" err="1">
                <a:latin typeface="Times New Roman" panose="02020603050405020304" pitchFamily="18" charset="0"/>
                <a:cs typeface="Times New Roman" panose="02020603050405020304" pitchFamily="18" charset="0"/>
                <a:sym typeface="Symbol" panose="05050102010706020507" pitchFamily="18" charset="2"/>
              </a:rPr>
              <a:t>X</a:t>
            </a:r>
            <a:r>
              <a:rPr lang="en-US" baseline="-25000" dirty="0" err="1">
                <a:latin typeface="Times New Roman" panose="02020603050405020304" pitchFamily="18" charset="0"/>
                <a:cs typeface="Times New Roman" panose="02020603050405020304" pitchFamily="18" charset="0"/>
                <a:sym typeface="Symbol" panose="05050102010706020507" pitchFamily="18" charset="2"/>
              </a:rPr>
              <a:t>c</a:t>
            </a:r>
            <a:r>
              <a:rPr lang="ru-RU" dirty="0">
                <a:latin typeface="Times New Roman" panose="02020603050405020304" pitchFamily="18" charset="0"/>
                <a:cs typeface="Times New Roman" panose="02020603050405020304" pitchFamily="18" charset="0"/>
              </a:rPr>
              <a:t>)</a:t>
            </a:r>
          </a:p>
        </p:txBody>
      </p:sp>
      <p:sp>
        <p:nvSpPr>
          <p:cNvPr id="49" name="TextBox 48">
            <a:extLst>
              <a:ext uri="{FF2B5EF4-FFF2-40B4-BE49-F238E27FC236}">
                <a16:creationId xmlns:a16="http://schemas.microsoft.com/office/drawing/2014/main" id="{919D5DCC-D473-4043-9964-8314F622201C}"/>
              </a:ext>
            </a:extLst>
          </p:cNvPr>
          <p:cNvSpPr txBox="1"/>
          <p:nvPr/>
        </p:nvSpPr>
        <p:spPr>
          <a:xfrm>
            <a:off x="7844472" y="2710261"/>
            <a:ext cx="1885864"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latin typeface="Times New Roman" panose="02020603050405020304" pitchFamily="18" charset="0"/>
                <a:cs typeface="Times New Roman" panose="02020603050405020304" pitchFamily="18" charset="0"/>
              </a:rPr>
              <a:t>BCE(</a:t>
            </a:r>
            <a:r>
              <a:rPr lang="ru-RU" dirty="0">
                <a:latin typeface="Times New Roman" panose="02020603050405020304" pitchFamily="18" charset="0"/>
                <a:cs typeface="Times New Roman" panose="02020603050405020304" pitchFamily="18" charset="0"/>
                <a:sym typeface="Symbol" panose="05050102010706020507" pitchFamily="18" charset="2"/>
              </a:rPr>
              <a:t></a:t>
            </a:r>
            <a:r>
              <a:rPr lang="en-US" dirty="0">
                <a:latin typeface="Times New Roman" panose="02020603050405020304" pitchFamily="18" charset="0"/>
                <a:cs typeface="Times New Roman" panose="02020603050405020304" pitchFamily="18" charset="0"/>
                <a:sym typeface="Symbol" panose="05050102010706020507" pitchFamily="18" charset="2"/>
              </a:rPr>
              <a:t>(y</a:t>
            </a:r>
            <a:r>
              <a:rPr lang="en-US" baseline="-25000" dirty="0">
                <a:latin typeface="Times New Roman" panose="02020603050405020304" pitchFamily="18" charset="0"/>
                <a:cs typeface="Times New Roman" panose="02020603050405020304" pitchFamily="18" charset="0"/>
                <a:sym typeface="Symbol" panose="05050102010706020507" pitchFamily="18" charset="2"/>
              </a:rPr>
              <a:t>2</a:t>
            </a:r>
            <a:r>
              <a:rPr lang="en-US" dirty="0">
                <a:latin typeface="Times New Roman" panose="02020603050405020304" pitchFamily="18" charset="0"/>
                <a:cs typeface="Times New Roman" panose="02020603050405020304" pitchFamily="18" charset="0"/>
                <a:sym typeface="Symbol" panose="05050102010706020507" pitchFamily="18" charset="2"/>
              </a:rPr>
              <a:t>),</a:t>
            </a:r>
            <a:r>
              <a:rPr lang="en-US" dirty="0" err="1">
                <a:latin typeface="Times New Roman" panose="02020603050405020304" pitchFamily="18" charset="0"/>
                <a:cs typeface="Times New Roman" panose="02020603050405020304" pitchFamily="18" charset="0"/>
                <a:sym typeface="Symbol" panose="05050102010706020507" pitchFamily="18" charset="2"/>
              </a:rPr>
              <a:t>Y</a:t>
            </a:r>
            <a:r>
              <a:rPr lang="en-US" baseline="-25000" dirty="0" err="1">
                <a:latin typeface="Times New Roman" panose="02020603050405020304" pitchFamily="18" charset="0"/>
                <a:cs typeface="Times New Roman" panose="02020603050405020304" pitchFamily="18" charset="0"/>
                <a:sym typeface="Symbol" panose="05050102010706020507" pitchFamily="18" charset="2"/>
              </a:rPr>
              <a:t>c</a:t>
            </a:r>
            <a:r>
              <a:rPr lang="ru-RU" dirty="0">
                <a:latin typeface="Times New Roman" panose="02020603050405020304" pitchFamily="18" charset="0"/>
                <a:cs typeface="Times New Roman" panose="02020603050405020304" pitchFamily="18" charset="0"/>
              </a:rPr>
              <a:t>)</a:t>
            </a:r>
          </a:p>
        </p:txBody>
      </p:sp>
      <p:sp>
        <p:nvSpPr>
          <p:cNvPr id="37" name="TextBox 36">
            <a:extLst>
              <a:ext uri="{FF2B5EF4-FFF2-40B4-BE49-F238E27FC236}">
                <a16:creationId xmlns:a16="http://schemas.microsoft.com/office/drawing/2014/main" id="{194982EE-F8D9-4085-A415-562B3F15C7A8}"/>
              </a:ext>
            </a:extLst>
          </p:cNvPr>
          <p:cNvSpPr txBox="1"/>
          <p:nvPr/>
        </p:nvSpPr>
        <p:spPr>
          <a:xfrm>
            <a:off x="205632" y="6521289"/>
            <a:ext cx="6505051" cy="369332"/>
          </a:xfrm>
          <a:prstGeom prst="rect">
            <a:avLst/>
          </a:prstGeom>
          <a:noFill/>
        </p:spPr>
        <p:txBody>
          <a:bodyPr wrap="none" rtlCol="0">
            <a:spAutoFit/>
          </a:bodyPr>
          <a:lstStyle/>
          <a:p>
            <a:r>
              <a:rPr lang="en-US" dirty="0"/>
              <a:t>* BCE- </a:t>
            </a:r>
            <a:r>
              <a:rPr lang="ru-RU" dirty="0"/>
              <a:t>бинарная кросс-энтропия</a:t>
            </a:r>
            <a:r>
              <a:rPr lang="en-US" dirty="0"/>
              <a:t>, MSE- </a:t>
            </a:r>
            <a:r>
              <a:rPr lang="ru-RU" dirty="0"/>
              <a:t>средний квадрат ошибки</a:t>
            </a:r>
          </a:p>
        </p:txBody>
      </p:sp>
      <p:sp>
        <p:nvSpPr>
          <p:cNvPr id="50" name="TextBox 49">
            <a:extLst>
              <a:ext uri="{FF2B5EF4-FFF2-40B4-BE49-F238E27FC236}">
                <a16:creationId xmlns:a16="http://schemas.microsoft.com/office/drawing/2014/main" id="{A07CEA12-6046-4923-89D7-542964219393}"/>
              </a:ext>
            </a:extLst>
          </p:cNvPr>
          <p:cNvSpPr txBox="1"/>
          <p:nvPr/>
        </p:nvSpPr>
        <p:spPr>
          <a:xfrm>
            <a:off x="8708857" y="3199865"/>
            <a:ext cx="1777055"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MSE(y</a:t>
            </a:r>
            <a:r>
              <a:rPr lang="en-US" baseline="-25000" dirty="0"/>
              <a:t>3</a:t>
            </a:r>
            <a:r>
              <a:rPr lang="en-US" dirty="0"/>
              <a:t>,log(W))</a:t>
            </a:r>
            <a:endParaRPr lang="ru-RU" dirty="0"/>
          </a:p>
        </p:txBody>
      </p:sp>
      <p:sp>
        <p:nvSpPr>
          <p:cNvPr id="51" name="TextBox 50">
            <a:extLst>
              <a:ext uri="{FF2B5EF4-FFF2-40B4-BE49-F238E27FC236}">
                <a16:creationId xmlns:a16="http://schemas.microsoft.com/office/drawing/2014/main" id="{C414ED05-0DFF-4AC5-B3AC-FDBAD8A7E3F2}"/>
              </a:ext>
            </a:extLst>
          </p:cNvPr>
          <p:cNvSpPr txBox="1"/>
          <p:nvPr/>
        </p:nvSpPr>
        <p:spPr>
          <a:xfrm>
            <a:off x="8708856" y="3731616"/>
            <a:ext cx="1571263"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MSE(y</a:t>
            </a:r>
            <a:r>
              <a:rPr lang="en-US" baseline="-25000" dirty="0"/>
              <a:t>4</a:t>
            </a:r>
            <a:r>
              <a:rPr lang="en-US" dirty="0"/>
              <a:t>,log(H))</a:t>
            </a:r>
            <a:endParaRPr lang="ru-RU" dirty="0"/>
          </a:p>
        </p:txBody>
      </p: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21B842AB-062B-4102-85B9-FFE47DA62A66}"/>
                  </a:ext>
                </a:extLst>
              </p:cNvPr>
              <p:cNvSpPr txBox="1"/>
              <p:nvPr/>
            </p:nvSpPr>
            <p:spPr>
              <a:xfrm>
                <a:off x="3813384" y="5967291"/>
                <a:ext cx="8545182" cy="1107996"/>
              </a:xfrm>
              <a:prstGeom prst="rect">
                <a:avLst/>
              </a:prstGeom>
              <a:noFill/>
            </p:spPr>
            <p:txBody>
              <a:bodyPr wrap="square" lIns="0" tIns="0" rIns="0" bIns="0" rtlCol="0">
                <a:spAutoFit/>
              </a:bodyPr>
              <a:lstStyle/>
              <a:p>
                <a14:m>
                  <m:oMath xmlns:m="http://schemas.openxmlformats.org/officeDocument/2006/math">
                    <m:r>
                      <a:rPr lang="en-US" b="0" i="1" smtClean="0">
                        <a:latin typeface="Cambria Math" panose="02040503050406030204" pitchFamily="18" charset="0"/>
                      </a:rPr>
                      <m:t>𝐹</m:t>
                    </m:r>
                    <m:r>
                      <a:rPr lang="en-US" i="1" smtClean="0">
                        <a:latin typeface="Cambria Math" panose="02040503050406030204" pitchFamily="18" charset="0"/>
                      </a:rPr>
                      <m:t>=</m:t>
                    </m:r>
                    <m:r>
                      <a:rPr lang="en-US" b="0" i="1" smtClean="0">
                        <a:latin typeface="Cambria Math" panose="02040503050406030204" pitchFamily="18" charset="0"/>
                      </a:rPr>
                      <m:t>𝐵𝐶𝐸</m:t>
                    </m:r>
                    <m:r>
                      <a:rPr lang="en-US" b="0" i="1" smtClean="0">
                        <a:latin typeface="Cambria Math" panose="02040503050406030204" pitchFamily="18" charset="0"/>
                      </a:rPr>
                      <m:t>(</m:t>
                    </m:r>
                  </m:oMath>
                </a14:m>
                <a:r>
                  <a:rPr lang="ru-RU" dirty="0">
                    <a:latin typeface="Times New Roman" panose="02020603050405020304" pitchFamily="18" charset="0"/>
                    <a:cs typeface="Times New Roman" panose="02020603050405020304" pitchFamily="18" charset="0"/>
                    <a:sym typeface="Symbol" panose="05050102010706020507" pitchFamily="18" charset="2"/>
                  </a:rPr>
                  <a:t></a:t>
                </a:r>
                <a:r>
                  <a:rPr lang="en-US" dirty="0">
                    <a:latin typeface="Times New Roman" panose="02020603050405020304" pitchFamily="18" charset="0"/>
                    <a:cs typeface="Times New Roman" panose="02020603050405020304" pitchFamily="18" charset="0"/>
                    <a:sym typeface="Symbol" panose="05050102010706020507" pitchFamily="18" charset="2"/>
                  </a:rPr>
                  <a:t>(y</a:t>
                </a:r>
                <a:r>
                  <a:rPr lang="en-US" baseline="-25000" dirty="0">
                    <a:latin typeface="Times New Roman" panose="02020603050405020304" pitchFamily="18" charset="0"/>
                    <a:cs typeface="Times New Roman" panose="02020603050405020304" pitchFamily="18" charset="0"/>
                    <a:sym typeface="Symbol" panose="05050102010706020507" pitchFamily="18" charset="2"/>
                  </a:rPr>
                  <a:t>0</a:t>
                </a:r>
                <a:r>
                  <a:rPr lang="en-US" dirty="0">
                    <a:latin typeface="Times New Roman" panose="02020603050405020304" pitchFamily="18" charset="0"/>
                    <a:cs typeface="Times New Roman" panose="02020603050405020304" pitchFamily="18" charset="0"/>
                    <a:sym typeface="Symbol" panose="05050102010706020507" pitchFamily="18" charset="2"/>
                  </a:rPr>
                  <a:t>),I)+I</a:t>
                </a:r>
                <a:r>
                  <a:rPr lang="en-US" dirty="0">
                    <a:solidFill>
                      <a:schemeClr val="accent1">
                        <a:lumMod val="7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dirty="0">
                    <a:solidFill>
                      <a:schemeClr val="accent1">
                        <a:lumMod val="75000"/>
                      </a:schemeClr>
                    </a:solidFill>
                    <a:latin typeface="Times New Roman" panose="02020603050405020304" pitchFamily="18" charset="0"/>
                    <a:cs typeface="Times New Roman" panose="02020603050405020304" pitchFamily="18" charset="0"/>
                  </a:rPr>
                  <a:t>BCE(</a:t>
                </a:r>
                <a:r>
                  <a:rPr lang="ru-RU" dirty="0">
                    <a:solidFill>
                      <a:schemeClr val="accent1">
                        <a:lumMod val="7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dirty="0">
                    <a:solidFill>
                      <a:schemeClr val="accent1">
                        <a:lumMod val="75000"/>
                      </a:schemeClr>
                    </a:solidFill>
                    <a:latin typeface="Times New Roman" panose="02020603050405020304" pitchFamily="18" charset="0"/>
                    <a:cs typeface="Times New Roman" panose="02020603050405020304" pitchFamily="18" charset="0"/>
                    <a:sym typeface="Symbol" panose="05050102010706020507" pitchFamily="18" charset="2"/>
                  </a:rPr>
                  <a:t>(y</a:t>
                </a:r>
                <a:r>
                  <a:rPr lang="en-US" baseline="-25000" dirty="0">
                    <a:solidFill>
                      <a:schemeClr val="accent1">
                        <a:lumMod val="75000"/>
                      </a:schemeClr>
                    </a:solidFill>
                    <a:latin typeface="Times New Roman" panose="02020603050405020304" pitchFamily="18" charset="0"/>
                    <a:cs typeface="Times New Roman" panose="02020603050405020304" pitchFamily="18" charset="0"/>
                    <a:sym typeface="Symbol" panose="05050102010706020507" pitchFamily="18" charset="2"/>
                  </a:rPr>
                  <a:t>1</a:t>
                </a:r>
                <a:r>
                  <a:rPr lang="en-US" dirty="0">
                    <a:solidFill>
                      <a:schemeClr val="accent1">
                        <a:lumMod val="7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dirty="0" err="1">
                    <a:solidFill>
                      <a:schemeClr val="accent1">
                        <a:lumMod val="75000"/>
                      </a:schemeClr>
                    </a:solidFill>
                    <a:latin typeface="Times New Roman" panose="02020603050405020304" pitchFamily="18" charset="0"/>
                    <a:cs typeface="Times New Roman" panose="02020603050405020304" pitchFamily="18" charset="0"/>
                    <a:sym typeface="Symbol" panose="05050102010706020507" pitchFamily="18" charset="2"/>
                  </a:rPr>
                  <a:t>X</a:t>
                </a:r>
                <a:r>
                  <a:rPr lang="en-US" baseline="-25000" dirty="0" err="1">
                    <a:solidFill>
                      <a:schemeClr val="accent1">
                        <a:lumMod val="75000"/>
                      </a:schemeClr>
                    </a:solidFill>
                    <a:latin typeface="Times New Roman" panose="02020603050405020304" pitchFamily="18" charset="0"/>
                    <a:cs typeface="Times New Roman" panose="02020603050405020304" pitchFamily="18" charset="0"/>
                    <a:sym typeface="Symbol" panose="05050102010706020507" pitchFamily="18" charset="2"/>
                  </a:rPr>
                  <a:t>c</a:t>
                </a:r>
                <a:r>
                  <a:rPr lang="ru-RU" dirty="0">
                    <a:solidFill>
                      <a:schemeClr val="accent1">
                        <a:lumMod val="75000"/>
                      </a:schemeClr>
                    </a:solidFill>
                    <a:latin typeface="Times New Roman" panose="02020603050405020304" pitchFamily="18" charset="0"/>
                    <a:cs typeface="Times New Roman" panose="02020603050405020304" pitchFamily="18" charset="0"/>
                  </a:rPr>
                  <a:t>)</a:t>
                </a:r>
                <a:r>
                  <a:rPr lang="en-US" dirty="0">
                    <a:solidFill>
                      <a:schemeClr val="accent1">
                        <a:lumMod val="75000"/>
                      </a:schemeClr>
                    </a:solidFill>
                    <a:latin typeface="Times New Roman" panose="02020603050405020304" pitchFamily="18" charset="0"/>
                    <a:cs typeface="Times New Roman" panose="02020603050405020304" pitchFamily="18" charset="0"/>
                  </a:rPr>
                  <a:t>+BCE(</a:t>
                </a:r>
                <a:r>
                  <a:rPr lang="ru-RU" dirty="0">
                    <a:solidFill>
                      <a:schemeClr val="accent1">
                        <a:lumMod val="7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dirty="0">
                    <a:solidFill>
                      <a:schemeClr val="accent1">
                        <a:lumMod val="75000"/>
                      </a:schemeClr>
                    </a:solidFill>
                    <a:latin typeface="Times New Roman" panose="02020603050405020304" pitchFamily="18" charset="0"/>
                    <a:cs typeface="Times New Roman" panose="02020603050405020304" pitchFamily="18" charset="0"/>
                    <a:sym typeface="Symbol" panose="05050102010706020507" pitchFamily="18" charset="2"/>
                  </a:rPr>
                  <a:t>(y</a:t>
                </a:r>
                <a:r>
                  <a:rPr lang="en-US" baseline="-25000" dirty="0">
                    <a:solidFill>
                      <a:schemeClr val="accent1">
                        <a:lumMod val="75000"/>
                      </a:schemeClr>
                    </a:solidFill>
                    <a:latin typeface="Times New Roman" panose="02020603050405020304" pitchFamily="18" charset="0"/>
                    <a:cs typeface="Times New Roman" panose="02020603050405020304" pitchFamily="18" charset="0"/>
                    <a:sym typeface="Symbol" panose="05050102010706020507" pitchFamily="18" charset="2"/>
                  </a:rPr>
                  <a:t>2</a:t>
                </a:r>
                <a:r>
                  <a:rPr lang="en-US" dirty="0">
                    <a:solidFill>
                      <a:schemeClr val="accent1">
                        <a:lumMod val="7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dirty="0" err="1">
                    <a:solidFill>
                      <a:schemeClr val="accent1">
                        <a:lumMod val="75000"/>
                      </a:schemeClr>
                    </a:solidFill>
                    <a:latin typeface="Times New Roman" panose="02020603050405020304" pitchFamily="18" charset="0"/>
                    <a:cs typeface="Times New Roman" panose="02020603050405020304" pitchFamily="18" charset="0"/>
                    <a:sym typeface="Symbol" panose="05050102010706020507" pitchFamily="18" charset="2"/>
                  </a:rPr>
                  <a:t>Y</a:t>
                </a:r>
                <a:r>
                  <a:rPr lang="en-US" baseline="-25000" dirty="0" err="1">
                    <a:solidFill>
                      <a:schemeClr val="accent1">
                        <a:lumMod val="75000"/>
                      </a:schemeClr>
                    </a:solidFill>
                    <a:latin typeface="Times New Roman" panose="02020603050405020304" pitchFamily="18" charset="0"/>
                    <a:cs typeface="Times New Roman" panose="02020603050405020304" pitchFamily="18" charset="0"/>
                    <a:sym typeface="Symbol" panose="05050102010706020507" pitchFamily="18" charset="2"/>
                  </a:rPr>
                  <a:t>c</a:t>
                </a:r>
                <a:r>
                  <a:rPr lang="ru-RU" dirty="0">
                    <a:solidFill>
                      <a:schemeClr val="accent1">
                        <a:lumMod val="75000"/>
                      </a:schemeClr>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t>
                </a:r>
                <a:r>
                  <a:rPr lang="en-US" dirty="0">
                    <a:solidFill>
                      <a:schemeClr val="accent6">
                        <a:lumMod val="75000"/>
                      </a:schemeClr>
                    </a:solidFill>
                  </a:rPr>
                  <a:t>MSE(y</a:t>
                </a:r>
                <a:r>
                  <a:rPr lang="en-US" baseline="-25000" dirty="0">
                    <a:solidFill>
                      <a:schemeClr val="accent6">
                        <a:lumMod val="75000"/>
                      </a:schemeClr>
                    </a:solidFill>
                  </a:rPr>
                  <a:t>3</a:t>
                </a:r>
                <a:r>
                  <a:rPr lang="en-US" dirty="0">
                    <a:solidFill>
                      <a:schemeClr val="accent6">
                        <a:lumMod val="75000"/>
                      </a:schemeClr>
                    </a:solidFill>
                  </a:rPr>
                  <a:t>,log(W))+MSE(y</a:t>
                </a:r>
                <a:r>
                  <a:rPr lang="en-US" baseline="-25000" dirty="0">
                    <a:solidFill>
                      <a:schemeClr val="accent6">
                        <a:lumMod val="75000"/>
                      </a:schemeClr>
                    </a:solidFill>
                  </a:rPr>
                  <a:t>4</a:t>
                </a:r>
                <a:r>
                  <a:rPr lang="en-US" dirty="0">
                    <a:solidFill>
                      <a:schemeClr val="accent6">
                        <a:lumMod val="75000"/>
                      </a:schemeClr>
                    </a:solidFill>
                  </a:rPr>
                  <a:t>,log(H</a:t>
                </a:r>
                <a:r>
                  <a:rPr lang="en-US" dirty="0"/>
                  <a:t>)))</a:t>
                </a:r>
                <a:endParaRPr lang="ru-RU" dirty="0"/>
              </a:p>
              <a:p>
                <a:endParaRPr lang="ru-RU" dirty="0">
                  <a:latin typeface="Times New Roman" panose="02020603050405020304" pitchFamily="18" charset="0"/>
                  <a:cs typeface="Times New Roman" panose="02020603050405020304" pitchFamily="18" charset="0"/>
                </a:endParaRPr>
              </a:p>
              <a:p>
                <a:endParaRPr lang="ru-RU" dirty="0">
                  <a:latin typeface="Times New Roman" panose="02020603050405020304" pitchFamily="18" charset="0"/>
                  <a:cs typeface="Times New Roman" panose="02020603050405020304" pitchFamily="18" charset="0"/>
                </a:endParaRPr>
              </a:p>
              <a:p>
                <a:endParaRPr lang="ru-RU" dirty="0"/>
              </a:p>
            </p:txBody>
          </p:sp>
        </mc:Choice>
        <mc:Fallback>
          <p:sp>
            <p:nvSpPr>
              <p:cNvPr id="52" name="TextBox 51">
                <a:extLst>
                  <a:ext uri="{FF2B5EF4-FFF2-40B4-BE49-F238E27FC236}">
                    <a16:creationId xmlns:a16="http://schemas.microsoft.com/office/drawing/2014/main" id="{21B842AB-062B-4102-85B9-FFE47DA62A66}"/>
                  </a:ext>
                </a:extLst>
              </p:cNvPr>
              <p:cNvSpPr txBox="1">
                <a:spLocks noRot="1" noChangeAspect="1" noMove="1" noResize="1" noEditPoints="1" noAdjustHandles="1" noChangeArrowheads="1" noChangeShapeType="1" noTextEdit="1"/>
              </p:cNvSpPr>
              <p:nvPr/>
            </p:nvSpPr>
            <p:spPr>
              <a:xfrm>
                <a:off x="3813384" y="5967291"/>
                <a:ext cx="8545182" cy="1107996"/>
              </a:xfrm>
              <a:prstGeom prst="rect">
                <a:avLst/>
              </a:prstGeom>
              <a:blipFill>
                <a:blip r:embed="rId5"/>
                <a:stretch>
                  <a:fillRect l="-999" t="-8242"/>
                </a:stretch>
              </a:blipFill>
            </p:spPr>
            <p:txBody>
              <a:bodyPr/>
              <a:lstStyle/>
              <a:p>
                <a:r>
                  <a:rPr lang="ru-RU">
                    <a:noFill/>
                  </a:rPr>
                  <a:t> </a:t>
                </a:r>
              </a:p>
            </p:txBody>
          </p:sp>
        </mc:Fallback>
      </mc:AlternateContent>
    </p:spTree>
    <p:extLst>
      <p:ext uri="{BB962C8B-B14F-4D97-AF65-F5344CB8AC3E}">
        <p14:creationId xmlns:p14="http://schemas.microsoft.com/office/powerpoint/2010/main" val="290424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53" presetClass="exit" presetSubtype="32" fill="hold" nodeType="clickEffect">
                                  <p:stCondLst>
                                    <p:cond delay="0"/>
                                  </p:stCondLst>
                                  <p:childTnLst>
                                    <p:anim calcmode="lin" valueType="num">
                                      <p:cBhvr>
                                        <p:cTn id="30" dur="500"/>
                                        <p:tgtEl>
                                          <p:spTgt spid="36"/>
                                        </p:tgtEl>
                                        <p:attrNameLst>
                                          <p:attrName>ppt_w</p:attrName>
                                        </p:attrNameLst>
                                      </p:cBhvr>
                                      <p:tavLst>
                                        <p:tav tm="0">
                                          <p:val>
                                            <p:strVal val="ppt_w"/>
                                          </p:val>
                                        </p:tav>
                                        <p:tav tm="100000">
                                          <p:val>
                                            <p:fltVal val="0"/>
                                          </p:val>
                                        </p:tav>
                                      </p:tavLst>
                                    </p:anim>
                                    <p:anim calcmode="lin" valueType="num">
                                      <p:cBhvr>
                                        <p:cTn id="31" dur="500"/>
                                        <p:tgtEl>
                                          <p:spTgt spid="36"/>
                                        </p:tgtEl>
                                        <p:attrNameLst>
                                          <p:attrName>ppt_h</p:attrName>
                                        </p:attrNameLst>
                                      </p:cBhvr>
                                      <p:tavLst>
                                        <p:tav tm="0">
                                          <p:val>
                                            <p:strVal val="ppt_h"/>
                                          </p:val>
                                        </p:tav>
                                        <p:tav tm="100000">
                                          <p:val>
                                            <p:fltVal val="0"/>
                                          </p:val>
                                        </p:tav>
                                      </p:tavLst>
                                    </p:anim>
                                    <p:animEffect transition="out" filter="fade">
                                      <p:cBhvr>
                                        <p:cTn id="32" dur="500"/>
                                        <p:tgtEl>
                                          <p:spTgt spid="36"/>
                                        </p:tgtEl>
                                      </p:cBhvr>
                                    </p:animEffect>
                                    <p:set>
                                      <p:cBhvr>
                                        <p:cTn id="33" dur="1" fill="hold">
                                          <p:stCondLst>
                                            <p:cond delay="499"/>
                                          </p:stCondLst>
                                        </p:cTn>
                                        <p:tgtEl>
                                          <p:spTgt spid="36"/>
                                        </p:tgtEl>
                                        <p:attrNameLst>
                                          <p:attrName>style.visibility</p:attrName>
                                        </p:attrNameLst>
                                      </p:cBhvr>
                                      <p:to>
                                        <p:strVal val="hidden"/>
                                      </p:to>
                                    </p:set>
                                  </p:childTnLst>
                                </p:cTn>
                              </p:par>
                              <p:par>
                                <p:cTn id="34" presetID="53" presetClass="exit" presetSubtype="32" fill="hold" grpId="1" nodeType="withEffect">
                                  <p:stCondLst>
                                    <p:cond delay="0"/>
                                  </p:stCondLst>
                                  <p:childTnLst>
                                    <p:anim calcmode="lin" valueType="num">
                                      <p:cBhvr>
                                        <p:cTn id="35" dur="500"/>
                                        <p:tgtEl>
                                          <p:spTgt spid="42"/>
                                        </p:tgtEl>
                                        <p:attrNameLst>
                                          <p:attrName>ppt_w</p:attrName>
                                        </p:attrNameLst>
                                      </p:cBhvr>
                                      <p:tavLst>
                                        <p:tav tm="0">
                                          <p:val>
                                            <p:strVal val="ppt_w"/>
                                          </p:val>
                                        </p:tav>
                                        <p:tav tm="100000">
                                          <p:val>
                                            <p:fltVal val="0"/>
                                          </p:val>
                                        </p:tav>
                                      </p:tavLst>
                                    </p:anim>
                                    <p:anim calcmode="lin" valueType="num">
                                      <p:cBhvr>
                                        <p:cTn id="36" dur="500"/>
                                        <p:tgtEl>
                                          <p:spTgt spid="42"/>
                                        </p:tgtEl>
                                        <p:attrNameLst>
                                          <p:attrName>ppt_h</p:attrName>
                                        </p:attrNameLst>
                                      </p:cBhvr>
                                      <p:tavLst>
                                        <p:tav tm="0">
                                          <p:val>
                                            <p:strVal val="ppt_h"/>
                                          </p:val>
                                        </p:tav>
                                        <p:tav tm="100000">
                                          <p:val>
                                            <p:fltVal val="0"/>
                                          </p:val>
                                        </p:tav>
                                      </p:tavLst>
                                    </p:anim>
                                    <p:animEffect transition="out" filter="fade">
                                      <p:cBhvr>
                                        <p:cTn id="37" dur="500"/>
                                        <p:tgtEl>
                                          <p:spTgt spid="42"/>
                                        </p:tgtEl>
                                      </p:cBhvr>
                                    </p:animEffect>
                                    <p:set>
                                      <p:cBhvr>
                                        <p:cTn id="38" dur="1" fill="hold">
                                          <p:stCondLst>
                                            <p:cond delay="499"/>
                                          </p:stCondLst>
                                        </p:cTn>
                                        <p:tgtEl>
                                          <p:spTgt spid="42"/>
                                        </p:tgtEl>
                                        <p:attrNameLst>
                                          <p:attrName>style.visibility</p:attrName>
                                        </p:attrNameLst>
                                      </p:cBhvr>
                                      <p:to>
                                        <p:strVal val="hidden"/>
                                      </p:to>
                                    </p:set>
                                  </p:childTnLst>
                                </p:cTn>
                              </p:par>
                              <p:par>
                                <p:cTn id="39" presetID="53" presetClass="exit" presetSubtype="32" fill="hold" grpId="1" nodeType="withEffect">
                                  <p:stCondLst>
                                    <p:cond delay="0"/>
                                  </p:stCondLst>
                                  <p:childTnLst>
                                    <p:anim calcmode="lin" valueType="num">
                                      <p:cBhvr>
                                        <p:cTn id="40" dur="500"/>
                                        <p:tgtEl>
                                          <p:spTgt spid="43"/>
                                        </p:tgtEl>
                                        <p:attrNameLst>
                                          <p:attrName>ppt_w</p:attrName>
                                        </p:attrNameLst>
                                      </p:cBhvr>
                                      <p:tavLst>
                                        <p:tav tm="0">
                                          <p:val>
                                            <p:strVal val="ppt_w"/>
                                          </p:val>
                                        </p:tav>
                                        <p:tav tm="100000">
                                          <p:val>
                                            <p:fltVal val="0"/>
                                          </p:val>
                                        </p:tav>
                                      </p:tavLst>
                                    </p:anim>
                                    <p:anim calcmode="lin" valueType="num">
                                      <p:cBhvr>
                                        <p:cTn id="41" dur="500"/>
                                        <p:tgtEl>
                                          <p:spTgt spid="43"/>
                                        </p:tgtEl>
                                        <p:attrNameLst>
                                          <p:attrName>ppt_h</p:attrName>
                                        </p:attrNameLst>
                                      </p:cBhvr>
                                      <p:tavLst>
                                        <p:tav tm="0">
                                          <p:val>
                                            <p:strVal val="ppt_h"/>
                                          </p:val>
                                        </p:tav>
                                        <p:tav tm="100000">
                                          <p:val>
                                            <p:fltVal val="0"/>
                                          </p:val>
                                        </p:tav>
                                      </p:tavLst>
                                    </p:anim>
                                    <p:animEffect transition="out" filter="fade">
                                      <p:cBhvr>
                                        <p:cTn id="42" dur="500"/>
                                        <p:tgtEl>
                                          <p:spTgt spid="43"/>
                                        </p:tgtEl>
                                      </p:cBhvr>
                                    </p:animEffect>
                                    <p:set>
                                      <p:cBhvr>
                                        <p:cTn id="43" dur="1" fill="hold">
                                          <p:stCondLst>
                                            <p:cond delay="499"/>
                                          </p:stCondLst>
                                        </p:cTn>
                                        <p:tgtEl>
                                          <p:spTgt spid="43"/>
                                        </p:tgtEl>
                                        <p:attrNameLst>
                                          <p:attrName>style.visibility</p:attrName>
                                        </p:attrNameLst>
                                      </p:cBhvr>
                                      <p:to>
                                        <p:strVal val="hidden"/>
                                      </p:to>
                                    </p:set>
                                  </p:childTnLst>
                                </p:cTn>
                              </p:par>
                              <p:par>
                                <p:cTn id="44" presetID="53" presetClass="exit" presetSubtype="32" fill="hold" grpId="1" nodeType="withEffect">
                                  <p:stCondLst>
                                    <p:cond delay="0"/>
                                  </p:stCondLst>
                                  <p:childTnLst>
                                    <p:anim calcmode="lin" valueType="num">
                                      <p:cBhvr>
                                        <p:cTn id="45" dur="500"/>
                                        <p:tgtEl>
                                          <p:spTgt spid="44"/>
                                        </p:tgtEl>
                                        <p:attrNameLst>
                                          <p:attrName>ppt_w</p:attrName>
                                        </p:attrNameLst>
                                      </p:cBhvr>
                                      <p:tavLst>
                                        <p:tav tm="0">
                                          <p:val>
                                            <p:strVal val="ppt_w"/>
                                          </p:val>
                                        </p:tav>
                                        <p:tav tm="100000">
                                          <p:val>
                                            <p:fltVal val="0"/>
                                          </p:val>
                                        </p:tav>
                                      </p:tavLst>
                                    </p:anim>
                                    <p:anim calcmode="lin" valueType="num">
                                      <p:cBhvr>
                                        <p:cTn id="46" dur="500"/>
                                        <p:tgtEl>
                                          <p:spTgt spid="44"/>
                                        </p:tgtEl>
                                        <p:attrNameLst>
                                          <p:attrName>ppt_h</p:attrName>
                                        </p:attrNameLst>
                                      </p:cBhvr>
                                      <p:tavLst>
                                        <p:tav tm="0">
                                          <p:val>
                                            <p:strVal val="ppt_h"/>
                                          </p:val>
                                        </p:tav>
                                        <p:tav tm="100000">
                                          <p:val>
                                            <p:fltVal val="0"/>
                                          </p:val>
                                        </p:tav>
                                      </p:tavLst>
                                    </p:anim>
                                    <p:animEffect transition="out" filter="fade">
                                      <p:cBhvr>
                                        <p:cTn id="47" dur="500"/>
                                        <p:tgtEl>
                                          <p:spTgt spid="44"/>
                                        </p:tgtEl>
                                      </p:cBhvr>
                                    </p:animEffect>
                                    <p:set>
                                      <p:cBhvr>
                                        <p:cTn id="48" dur="1" fill="hold">
                                          <p:stCondLst>
                                            <p:cond delay="499"/>
                                          </p:stCondLst>
                                        </p:cTn>
                                        <p:tgtEl>
                                          <p:spTgt spid="44"/>
                                        </p:tgtEl>
                                        <p:attrNameLst>
                                          <p:attrName>style.visibility</p:attrName>
                                        </p:attrNameLst>
                                      </p:cBhvr>
                                      <p:to>
                                        <p:strVal val="hidden"/>
                                      </p:to>
                                    </p:set>
                                  </p:childTnLst>
                                </p:cTn>
                              </p:par>
                              <p:par>
                                <p:cTn id="49" presetID="53" presetClass="exit" presetSubtype="32" fill="hold" nodeType="withEffect">
                                  <p:stCondLst>
                                    <p:cond delay="0"/>
                                  </p:stCondLst>
                                  <p:childTnLst>
                                    <p:anim calcmode="lin" valueType="num">
                                      <p:cBhvr>
                                        <p:cTn id="50" dur="500"/>
                                        <p:tgtEl>
                                          <p:spTgt spid="12"/>
                                        </p:tgtEl>
                                        <p:attrNameLst>
                                          <p:attrName>ppt_w</p:attrName>
                                        </p:attrNameLst>
                                      </p:cBhvr>
                                      <p:tavLst>
                                        <p:tav tm="0">
                                          <p:val>
                                            <p:strVal val="ppt_w"/>
                                          </p:val>
                                        </p:tav>
                                        <p:tav tm="100000">
                                          <p:val>
                                            <p:fltVal val="0"/>
                                          </p:val>
                                        </p:tav>
                                      </p:tavLst>
                                    </p:anim>
                                    <p:anim calcmode="lin" valueType="num">
                                      <p:cBhvr>
                                        <p:cTn id="51" dur="500"/>
                                        <p:tgtEl>
                                          <p:spTgt spid="12"/>
                                        </p:tgtEl>
                                        <p:attrNameLst>
                                          <p:attrName>ppt_h</p:attrName>
                                        </p:attrNameLst>
                                      </p:cBhvr>
                                      <p:tavLst>
                                        <p:tav tm="0">
                                          <p:val>
                                            <p:strVal val="ppt_h"/>
                                          </p:val>
                                        </p:tav>
                                        <p:tav tm="100000">
                                          <p:val>
                                            <p:fltVal val="0"/>
                                          </p:val>
                                        </p:tav>
                                      </p:tavLst>
                                    </p:anim>
                                    <p:animEffect transition="out" filter="fade">
                                      <p:cBhvr>
                                        <p:cTn id="52" dur="500"/>
                                        <p:tgtEl>
                                          <p:spTgt spid="12"/>
                                        </p:tgtEl>
                                      </p:cBhvr>
                                    </p:animEffect>
                                    <p:set>
                                      <p:cBhvr>
                                        <p:cTn id="53" dur="1" fill="hold">
                                          <p:stCondLst>
                                            <p:cond delay="499"/>
                                          </p:stCondLst>
                                        </p:cTn>
                                        <p:tgtEl>
                                          <p:spTgt spid="12"/>
                                        </p:tgtEl>
                                        <p:attrNameLst>
                                          <p:attrName>style.visibility</p:attrName>
                                        </p:attrNameLst>
                                      </p:cBhvr>
                                      <p:to>
                                        <p:strVal val="hidden"/>
                                      </p:to>
                                    </p:set>
                                  </p:childTnLst>
                                </p:cTn>
                              </p:par>
                              <p:par>
                                <p:cTn id="54" presetID="53" presetClass="exit" presetSubtype="32" fill="hold" grpId="1" nodeType="withEffect">
                                  <p:stCondLst>
                                    <p:cond delay="0"/>
                                  </p:stCondLst>
                                  <p:childTnLst>
                                    <p:anim calcmode="lin" valueType="num">
                                      <p:cBhvr>
                                        <p:cTn id="55" dur="500"/>
                                        <p:tgtEl>
                                          <p:spTgt spid="34"/>
                                        </p:tgtEl>
                                        <p:attrNameLst>
                                          <p:attrName>ppt_w</p:attrName>
                                        </p:attrNameLst>
                                      </p:cBhvr>
                                      <p:tavLst>
                                        <p:tav tm="0">
                                          <p:val>
                                            <p:strVal val="ppt_w"/>
                                          </p:val>
                                        </p:tav>
                                        <p:tav tm="100000">
                                          <p:val>
                                            <p:fltVal val="0"/>
                                          </p:val>
                                        </p:tav>
                                      </p:tavLst>
                                    </p:anim>
                                    <p:anim calcmode="lin" valueType="num">
                                      <p:cBhvr>
                                        <p:cTn id="56" dur="500"/>
                                        <p:tgtEl>
                                          <p:spTgt spid="34"/>
                                        </p:tgtEl>
                                        <p:attrNameLst>
                                          <p:attrName>ppt_h</p:attrName>
                                        </p:attrNameLst>
                                      </p:cBhvr>
                                      <p:tavLst>
                                        <p:tav tm="0">
                                          <p:val>
                                            <p:strVal val="ppt_h"/>
                                          </p:val>
                                        </p:tav>
                                        <p:tav tm="100000">
                                          <p:val>
                                            <p:fltVal val="0"/>
                                          </p:val>
                                        </p:tav>
                                      </p:tavLst>
                                    </p:anim>
                                    <p:animEffect transition="out" filter="fade">
                                      <p:cBhvr>
                                        <p:cTn id="57" dur="500"/>
                                        <p:tgtEl>
                                          <p:spTgt spid="34"/>
                                        </p:tgtEl>
                                      </p:cBhvr>
                                    </p:animEffect>
                                    <p:set>
                                      <p:cBhvr>
                                        <p:cTn id="58" dur="1" fill="hold">
                                          <p:stCondLst>
                                            <p:cond delay="499"/>
                                          </p:stCondLst>
                                        </p:cTn>
                                        <p:tgtEl>
                                          <p:spTgt spid="34"/>
                                        </p:tgtEl>
                                        <p:attrNameLst>
                                          <p:attrName>style.visibility</p:attrName>
                                        </p:attrNameLst>
                                      </p:cBhvr>
                                      <p:to>
                                        <p:strVal val="hidden"/>
                                      </p:to>
                                    </p:set>
                                  </p:childTnLst>
                                </p:cTn>
                              </p:par>
                              <p:par>
                                <p:cTn id="59" presetID="53" presetClass="exit" presetSubtype="32" fill="hold" grpId="1" nodeType="withEffect">
                                  <p:stCondLst>
                                    <p:cond delay="0"/>
                                  </p:stCondLst>
                                  <p:childTnLst>
                                    <p:anim calcmode="lin" valueType="num">
                                      <p:cBhvr>
                                        <p:cTn id="60" dur="500"/>
                                        <p:tgtEl>
                                          <p:spTgt spid="35"/>
                                        </p:tgtEl>
                                        <p:attrNameLst>
                                          <p:attrName>ppt_w</p:attrName>
                                        </p:attrNameLst>
                                      </p:cBhvr>
                                      <p:tavLst>
                                        <p:tav tm="0">
                                          <p:val>
                                            <p:strVal val="ppt_w"/>
                                          </p:val>
                                        </p:tav>
                                        <p:tav tm="100000">
                                          <p:val>
                                            <p:fltVal val="0"/>
                                          </p:val>
                                        </p:tav>
                                      </p:tavLst>
                                    </p:anim>
                                    <p:anim calcmode="lin" valueType="num">
                                      <p:cBhvr>
                                        <p:cTn id="61" dur="500"/>
                                        <p:tgtEl>
                                          <p:spTgt spid="35"/>
                                        </p:tgtEl>
                                        <p:attrNameLst>
                                          <p:attrName>ppt_h</p:attrName>
                                        </p:attrNameLst>
                                      </p:cBhvr>
                                      <p:tavLst>
                                        <p:tav tm="0">
                                          <p:val>
                                            <p:strVal val="ppt_h"/>
                                          </p:val>
                                        </p:tav>
                                        <p:tav tm="100000">
                                          <p:val>
                                            <p:fltVal val="0"/>
                                          </p:val>
                                        </p:tav>
                                      </p:tavLst>
                                    </p:anim>
                                    <p:animEffect transition="out" filter="fade">
                                      <p:cBhvr>
                                        <p:cTn id="62" dur="500"/>
                                        <p:tgtEl>
                                          <p:spTgt spid="35"/>
                                        </p:tgtEl>
                                      </p:cBhvr>
                                    </p:animEffect>
                                    <p:set>
                                      <p:cBhvr>
                                        <p:cTn id="63" dur="1" fill="hold">
                                          <p:stCondLst>
                                            <p:cond delay="499"/>
                                          </p:stCondLst>
                                        </p:cTn>
                                        <p:tgtEl>
                                          <p:spTgt spid="35"/>
                                        </p:tgtEl>
                                        <p:attrNameLst>
                                          <p:attrName>style.visibility</p:attrName>
                                        </p:attrNameLst>
                                      </p:cBhvr>
                                      <p:to>
                                        <p:strVal val="hidden"/>
                                      </p:to>
                                    </p:set>
                                  </p:childTnLst>
                                </p:cTn>
                              </p:par>
                              <p:par>
                                <p:cTn id="64" presetID="53" presetClass="exit" presetSubtype="32" fill="hold" grpId="1" nodeType="withEffect">
                                  <p:stCondLst>
                                    <p:cond delay="0"/>
                                  </p:stCondLst>
                                  <p:childTnLst>
                                    <p:anim calcmode="lin" valueType="num">
                                      <p:cBhvr>
                                        <p:cTn id="65" dur="500"/>
                                        <p:tgtEl>
                                          <p:spTgt spid="33"/>
                                        </p:tgtEl>
                                        <p:attrNameLst>
                                          <p:attrName>ppt_w</p:attrName>
                                        </p:attrNameLst>
                                      </p:cBhvr>
                                      <p:tavLst>
                                        <p:tav tm="0">
                                          <p:val>
                                            <p:strVal val="ppt_w"/>
                                          </p:val>
                                        </p:tav>
                                        <p:tav tm="100000">
                                          <p:val>
                                            <p:fltVal val="0"/>
                                          </p:val>
                                        </p:tav>
                                      </p:tavLst>
                                    </p:anim>
                                    <p:anim calcmode="lin" valueType="num">
                                      <p:cBhvr>
                                        <p:cTn id="66" dur="500"/>
                                        <p:tgtEl>
                                          <p:spTgt spid="33"/>
                                        </p:tgtEl>
                                        <p:attrNameLst>
                                          <p:attrName>ppt_h</p:attrName>
                                        </p:attrNameLst>
                                      </p:cBhvr>
                                      <p:tavLst>
                                        <p:tav tm="0">
                                          <p:val>
                                            <p:strVal val="ppt_h"/>
                                          </p:val>
                                        </p:tav>
                                        <p:tav tm="100000">
                                          <p:val>
                                            <p:fltVal val="0"/>
                                          </p:val>
                                        </p:tav>
                                      </p:tavLst>
                                    </p:anim>
                                    <p:animEffect transition="out" filter="fade">
                                      <p:cBhvr>
                                        <p:cTn id="67" dur="500"/>
                                        <p:tgtEl>
                                          <p:spTgt spid="33"/>
                                        </p:tgtEl>
                                      </p:cBhvr>
                                    </p:animEffect>
                                    <p:set>
                                      <p:cBhvr>
                                        <p:cTn id="68" dur="1" fill="hold">
                                          <p:stCondLst>
                                            <p:cond delay="499"/>
                                          </p:stCondLst>
                                        </p:cTn>
                                        <p:tgtEl>
                                          <p:spTgt spid="3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3" grpId="0"/>
      <p:bldP spid="33" grpId="0"/>
      <p:bldP spid="33" grpId="1"/>
      <p:bldP spid="14" grpId="0"/>
      <p:bldP spid="34" grpId="0"/>
      <p:bldP spid="34" grpId="1"/>
      <p:bldP spid="35" grpId="0"/>
      <p:bldP spid="35" grpId="1"/>
      <p:bldP spid="42" grpId="0"/>
      <p:bldP spid="42" grpId="1"/>
      <p:bldP spid="43" grpId="0"/>
      <p:bldP spid="43" grpId="1"/>
      <p:bldP spid="44" grpId="0"/>
      <p:bldP spid="44" grpId="1"/>
      <p:bldP spid="19" grpId="0"/>
      <p:bldP spid="46" grpId="0"/>
      <p:bldP spid="48" grpId="0"/>
      <p:bldP spid="49" grpId="0"/>
      <p:bldP spid="50" grpId="0"/>
      <p:bldP spid="51" grpId="0"/>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94923E-E139-47C6-B37C-CDB52F34ECAA}"/>
              </a:ext>
            </a:extLst>
          </p:cNvPr>
          <p:cNvSpPr>
            <a:spLocks noGrp="1"/>
          </p:cNvSpPr>
          <p:nvPr>
            <p:ph type="title"/>
          </p:nvPr>
        </p:nvSpPr>
        <p:spPr/>
        <p:txBody>
          <a:bodyPr/>
          <a:lstStyle/>
          <a:p>
            <a:r>
              <a:rPr lang="ru-RU" dirty="0" err="1"/>
              <a:t>Сверточная</a:t>
            </a:r>
            <a:r>
              <a:rPr lang="ru-RU" dirty="0"/>
              <a:t> сеть</a:t>
            </a:r>
          </a:p>
        </p:txBody>
      </p:sp>
      <p:pic>
        <p:nvPicPr>
          <p:cNvPr id="5" name="Рисунок 4">
            <a:extLst>
              <a:ext uri="{FF2B5EF4-FFF2-40B4-BE49-F238E27FC236}">
                <a16:creationId xmlns:a16="http://schemas.microsoft.com/office/drawing/2014/main" id="{5854BB98-B576-4227-A193-2C2D7A57F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017" y="1417802"/>
            <a:ext cx="4905376" cy="4339371"/>
          </a:xfrm>
          <a:prstGeom prst="rect">
            <a:avLst/>
          </a:prstGeom>
        </p:spPr>
      </p:pic>
      <p:pic>
        <p:nvPicPr>
          <p:cNvPr id="7" name="Рисунок 6">
            <a:extLst>
              <a:ext uri="{FF2B5EF4-FFF2-40B4-BE49-F238E27FC236}">
                <a16:creationId xmlns:a16="http://schemas.microsoft.com/office/drawing/2014/main" id="{E9293FFE-84BA-4B54-8524-BC4581F20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5589" y="3318865"/>
            <a:ext cx="7146411" cy="2798135"/>
          </a:xfrm>
          <a:prstGeom prst="rect">
            <a:avLst/>
          </a:prstGeom>
        </p:spPr>
      </p:pic>
      <p:pic>
        <p:nvPicPr>
          <p:cNvPr id="9" name="Рисунок 8">
            <a:extLst>
              <a:ext uri="{FF2B5EF4-FFF2-40B4-BE49-F238E27FC236}">
                <a16:creationId xmlns:a16="http://schemas.microsoft.com/office/drawing/2014/main" id="{CAA334C2-BF0C-4CEB-9358-50A4DF4105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1392" y="125799"/>
            <a:ext cx="6990608" cy="2584007"/>
          </a:xfrm>
          <a:prstGeom prst="rect">
            <a:avLst/>
          </a:prstGeom>
        </p:spPr>
      </p:pic>
      <p:sp>
        <p:nvSpPr>
          <p:cNvPr id="10" name="Прямоугольник 9">
            <a:extLst>
              <a:ext uri="{FF2B5EF4-FFF2-40B4-BE49-F238E27FC236}">
                <a16:creationId xmlns:a16="http://schemas.microsoft.com/office/drawing/2014/main" id="{9F4A33EE-69F7-4266-AF10-327877057971}"/>
              </a:ext>
            </a:extLst>
          </p:cNvPr>
          <p:cNvSpPr/>
          <p:nvPr/>
        </p:nvSpPr>
        <p:spPr>
          <a:xfrm>
            <a:off x="6001864" y="2709805"/>
            <a:ext cx="6096000" cy="646331"/>
          </a:xfrm>
          <a:prstGeom prst="rect">
            <a:avLst/>
          </a:prstGeom>
        </p:spPr>
        <p:txBody>
          <a:bodyPr>
            <a:spAutoFit/>
          </a:bodyPr>
          <a:lstStyle/>
          <a:p>
            <a:r>
              <a:rPr lang="ru-RU" b="1" dirty="0" err="1">
                <a:solidFill>
                  <a:srgbClr val="191000"/>
                </a:solidFill>
                <a:latin typeface="Lora"/>
              </a:rPr>
              <a:t>Striding</a:t>
            </a:r>
            <a:r>
              <a:rPr lang="ru-RU" b="1" dirty="0">
                <a:solidFill>
                  <a:srgbClr val="191000"/>
                </a:solidFill>
                <a:latin typeface="Lora"/>
              </a:rPr>
              <a:t>.</a:t>
            </a:r>
            <a:r>
              <a:rPr lang="ru-RU" dirty="0">
                <a:solidFill>
                  <a:srgbClr val="191000"/>
                </a:solidFill>
                <a:latin typeface="Lora"/>
              </a:rPr>
              <a:t> при работе со </a:t>
            </a:r>
            <a:r>
              <a:rPr lang="ru-RU" dirty="0" err="1">
                <a:solidFill>
                  <a:srgbClr val="191000"/>
                </a:solidFill>
                <a:latin typeface="Lora"/>
              </a:rPr>
              <a:t>сверточным</a:t>
            </a:r>
            <a:r>
              <a:rPr lang="ru-RU" dirty="0">
                <a:solidFill>
                  <a:srgbClr val="191000"/>
                </a:solidFill>
                <a:latin typeface="Lora"/>
              </a:rPr>
              <a:t> слоем, нужно получить выходные данные меньшего размера, чем входные.</a:t>
            </a:r>
            <a:endParaRPr lang="ru-RU" dirty="0"/>
          </a:p>
        </p:txBody>
      </p:sp>
      <p:sp>
        <p:nvSpPr>
          <p:cNvPr id="11" name="Прямоугольник 10">
            <a:extLst>
              <a:ext uri="{FF2B5EF4-FFF2-40B4-BE49-F238E27FC236}">
                <a16:creationId xmlns:a16="http://schemas.microsoft.com/office/drawing/2014/main" id="{4A6ECA44-0616-4D0A-A99D-DF8FD1CB87FB}"/>
              </a:ext>
            </a:extLst>
          </p:cNvPr>
          <p:cNvSpPr/>
          <p:nvPr/>
        </p:nvSpPr>
        <p:spPr>
          <a:xfrm>
            <a:off x="2038408" y="5747668"/>
            <a:ext cx="1013739" cy="369332"/>
          </a:xfrm>
          <a:prstGeom prst="rect">
            <a:avLst/>
          </a:prstGeom>
        </p:spPr>
        <p:txBody>
          <a:bodyPr wrap="none">
            <a:spAutoFit/>
          </a:bodyPr>
          <a:lstStyle/>
          <a:p>
            <a:r>
              <a:rPr lang="en-US" b="1" dirty="0">
                <a:solidFill>
                  <a:srgbClr val="191000"/>
                </a:solidFill>
                <a:latin typeface="Lora"/>
              </a:rPr>
              <a:t>Padding.</a:t>
            </a:r>
            <a:endParaRPr lang="ru-RU" dirty="0"/>
          </a:p>
        </p:txBody>
      </p:sp>
      <p:sp>
        <p:nvSpPr>
          <p:cNvPr id="12" name="Прямоугольник 11">
            <a:extLst>
              <a:ext uri="{FF2B5EF4-FFF2-40B4-BE49-F238E27FC236}">
                <a16:creationId xmlns:a16="http://schemas.microsoft.com/office/drawing/2014/main" id="{94E83A00-BAFC-46DE-BCA4-948CC910E70B}"/>
              </a:ext>
            </a:extLst>
          </p:cNvPr>
          <p:cNvSpPr/>
          <p:nvPr/>
        </p:nvSpPr>
        <p:spPr>
          <a:xfrm>
            <a:off x="4306784" y="5886520"/>
            <a:ext cx="8182099" cy="923330"/>
          </a:xfrm>
          <a:prstGeom prst="rect">
            <a:avLst/>
          </a:prstGeom>
        </p:spPr>
        <p:txBody>
          <a:bodyPr wrap="square">
            <a:spAutoFit/>
          </a:bodyPr>
          <a:lstStyle/>
          <a:p>
            <a:r>
              <a:rPr lang="ru-RU" dirty="0">
                <a:solidFill>
                  <a:srgbClr val="191000"/>
                </a:solidFill>
                <a:latin typeface="Lora"/>
              </a:rPr>
              <a:t>каждая из обработанных в канале версий суммируется вместе для формирования одного канала. Ядра каждого фильтра генерируют одну версию каждого канала, а фильтр в целом создает один общий выходной канал</a:t>
            </a:r>
            <a:endParaRPr lang="ru-RU" dirty="0"/>
          </a:p>
        </p:txBody>
      </p:sp>
    </p:spTree>
    <p:extLst>
      <p:ext uri="{BB962C8B-B14F-4D97-AF65-F5344CB8AC3E}">
        <p14:creationId xmlns:p14="http://schemas.microsoft.com/office/powerpoint/2010/main" val="2212594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94923E-E139-47C6-B37C-CDB52F34ECAA}"/>
              </a:ext>
            </a:extLst>
          </p:cNvPr>
          <p:cNvSpPr>
            <a:spLocks noGrp="1"/>
          </p:cNvSpPr>
          <p:nvPr>
            <p:ph type="title"/>
          </p:nvPr>
        </p:nvSpPr>
        <p:spPr/>
        <p:txBody>
          <a:bodyPr/>
          <a:lstStyle/>
          <a:p>
            <a:r>
              <a:rPr lang="ru-RU" dirty="0" err="1"/>
              <a:t>Сверточная</a:t>
            </a:r>
            <a:r>
              <a:rPr lang="ru-RU" dirty="0"/>
              <a:t> сеть</a:t>
            </a:r>
          </a:p>
        </p:txBody>
      </p:sp>
      <p:pic>
        <p:nvPicPr>
          <p:cNvPr id="4" name="Рисунок 3">
            <a:extLst>
              <a:ext uri="{FF2B5EF4-FFF2-40B4-BE49-F238E27FC236}">
                <a16:creationId xmlns:a16="http://schemas.microsoft.com/office/drawing/2014/main" id="{51EC2367-DD6F-44C5-9D51-8DE66EE9C0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6927"/>
            <a:ext cx="3842533" cy="4744352"/>
          </a:xfrm>
          <a:prstGeom prst="rect">
            <a:avLst/>
          </a:prstGeom>
        </p:spPr>
      </p:pic>
      <p:sp>
        <p:nvSpPr>
          <p:cNvPr id="6" name="Прямоугольник 5">
            <a:extLst>
              <a:ext uri="{FF2B5EF4-FFF2-40B4-BE49-F238E27FC236}">
                <a16:creationId xmlns:a16="http://schemas.microsoft.com/office/drawing/2014/main" id="{8FE88CB5-5363-48BC-90FD-80BCF044EE93}"/>
              </a:ext>
            </a:extLst>
          </p:cNvPr>
          <p:cNvSpPr/>
          <p:nvPr/>
        </p:nvSpPr>
        <p:spPr>
          <a:xfrm>
            <a:off x="0" y="5934670"/>
            <a:ext cx="6096000" cy="923330"/>
          </a:xfrm>
          <a:prstGeom prst="rect">
            <a:avLst/>
          </a:prstGeom>
        </p:spPr>
        <p:txBody>
          <a:bodyPr>
            <a:spAutoFit/>
          </a:bodyPr>
          <a:lstStyle/>
          <a:p>
            <a:r>
              <a:rPr lang="ru-RU" dirty="0">
                <a:solidFill>
                  <a:srgbClr val="191000"/>
                </a:solidFill>
                <a:latin typeface="Lora"/>
              </a:rPr>
              <a:t>каждый выходной слой имеет свое смещение. Смещение добавляется к выходному каналу для создания конечного выходного канала</a:t>
            </a:r>
            <a:endParaRPr lang="ru-RU" dirty="0"/>
          </a:p>
        </p:txBody>
      </p:sp>
      <p:sp>
        <p:nvSpPr>
          <p:cNvPr id="8" name="Прямоугольник 7">
            <a:extLst>
              <a:ext uri="{FF2B5EF4-FFF2-40B4-BE49-F238E27FC236}">
                <a16:creationId xmlns:a16="http://schemas.microsoft.com/office/drawing/2014/main" id="{2271AA53-46A5-429B-BC98-DC570B6B80BE}"/>
              </a:ext>
            </a:extLst>
          </p:cNvPr>
          <p:cNvSpPr/>
          <p:nvPr/>
        </p:nvSpPr>
        <p:spPr>
          <a:xfrm>
            <a:off x="6096000" y="350193"/>
            <a:ext cx="6096000" cy="2031325"/>
          </a:xfrm>
          <a:prstGeom prst="rect">
            <a:avLst/>
          </a:prstGeom>
        </p:spPr>
        <p:txBody>
          <a:bodyPr>
            <a:spAutoFit/>
          </a:bodyPr>
          <a:lstStyle/>
          <a:p>
            <a:r>
              <a:rPr lang="ru-RU" dirty="0">
                <a:solidFill>
                  <a:srgbClr val="191000"/>
                </a:solidFill>
                <a:latin typeface="Lora"/>
              </a:rPr>
              <a:t>каждый фильтр обрабатывает вход со своим отличающимся от других набором ядер и скалярным, создавая один выходной канал. Затем они объединяются вместе для получения общего выхода, причем количество выходных каналов равно числу фильтров. При этом обычно применяется нелинейность перед передачей входа другому слою свертки, который затем повторяет этот процесс.</a:t>
            </a:r>
            <a:endParaRPr lang="ru-RU" dirty="0"/>
          </a:p>
        </p:txBody>
      </p:sp>
      <p:pic>
        <p:nvPicPr>
          <p:cNvPr id="11" name="Рисунок 10">
            <a:extLst>
              <a:ext uri="{FF2B5EF4-FFF2-40B4-BE49-F238E27FC236}">
                <a16:creationId xmlns:a16="http://schemas.microsoft.com/office/drawing/2014/main" id="{BFFB73C6-1C20-4E22-BF0D-8F31A388B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4947" y="2600696"/>
            <a:ext cx="6237053" cy="2915064"/>
          </a:xfrm>
          <a:prstGeom prst="rect">
            <a:avLst/>
          </a:prstGeom>
        </p:spPr>
      </p:pic>
      <p:sp>
        <p:nvSpPr>
          <p:cNvPr id="12" name="Прямоугольник 11">
            <a:extLst>
              <a:ext uri="{FF2B5EF4-FFF2-40B4-BE49-F238E27FC236}">
                <a16:creationId xmlns:a16="http://schemas.microsoft.com/office/drawing/2014/main" id="{0B0047C4-2CC8-4A25-8ED3-4013287028BA}"/>
              </a:ext>
            </a:extLst>
          </p:cNvPr>
          <p:cNvSpPr/>
          <p:nvPr/>
        </p:nvSpPr>
        <p:spPr>
          <a:xfrm>
            <a:off x="8069588" y="5699634"/>
            <a:ext cx="1355499" cy="369332"/>
          </a:xfrm>
          <a:prstGeom prst="rect">
            <a:avLst/>
          </a:prstGeom>
        </p:spPr>
        <p:txBody>
          <a:bodyPr wrap="none">
            <a:spAutoFit/>
          </a:bodyPr>
          <a:lstStyle/>
          <a:p>
            <a:r>
              <a:rPr lang="en-US" dirty="0" err="1">
                <a:solidFill>
                  <a:srgbClr val="191000"/>
                </a:solidFill>
                <a:latin typeface="Lora"/>
              </a:rPr>
              <a:t>strided</a:t>
            </a:r>
            <a:r>
              <a:rPr lang="en-US" dirty="0">
                <a:solidFill>
                  <a:srgbClr val="191000"/>
                </a:solidFill>
                <a:latin typeface="Lora"/>
              </a:rPr>
              <a:t> </a:t>
            </a:r>
            <a:r>
              <a:rPr lang="ru-RU" dirty="0">
                <a:solidFill>
                  <a:srgbClr val="191000"/>
                </a:solidFill>
                <a:latin typeface="Lora"/>
              </a:rPr>
              <a:t>слой</a:t>
            </a:r>
            <a:endParaRPr lang="ru-RU" dirty="0"/>
          </a:p>
        </p:txBody>
      </p:sp>
    </p:spTree>
    <p:extLst>
      <p:ext uri="{BB962C8B-B14F-4D97-AF65-F5344CB8AC3E}">
        <p14:creationId xmlns:p14="http://schemas.microsoft.com/office/powerpoint/2010/main" val="3704068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94923E-E139-47C6-B37C-CDB52F34ECAA}"/>
              </a:ext>
            </a:extLst>
          </p:cNvPr>
          <p:cNvSpPr>
            <a:spLocks noGrp="1"/>
          </p:cNvSpPr>
          <p:nvPr>
            <p:ph type="title"/>
          </p:nvPr>
        </p:nvSpPr>
        <p:spPr/>
        <p:txBody>
          <a:bodyPr/>
          <a:lstStyle/>
          <a:p>
            <a:r>
              <a:rPr lang="ru-RU" dirty="0" err="1"/>
              <a:t>Сверточная</a:t>
            </a:r>
            <a:r>
              <a:rPr lang="ru-RU" dirty="0"/>
              <a:t> сеть</a:t>
            </a:r>
          </a:p>
        </p:txBody>
      </p:sp>
      <p:sp>
        <p:nvSpPr>
          <p:cNvPr id="3" name="Прямоугольник 2">
            <a:extLst>
              <a:ext uri="{FF2B5EF4-FFF2-40B4-BE49-F238E27FC236}">
                <a16:creationId xmlns:a16="http://schemas.microsoft.com/office/drawing/2014/main" id="{F5BB7FB6-820C-4FC6-BF8A-345273E614AD}"/>
              </a:ext>
            </a:extLst>
          </p:cNvPr>
          <p:cNvSpPr/>
          <p:nvPr/>
        </p:nvSpPr>
        <p:spPr>
          <a:xfrm>
            <a:off x="838200" y="1593664"/>
            <a:ext cx="4612574" cy="954107"/>
          </a:xfrm>
          <a:prstGeom prst="rect">
            <a:avLst/>
          </a:prstGeom>
        </p:spPr>
        <p:txBody>
          <a:bodyPr wrap="square">
            <a:spAutoFit/>
          </a:bodyPr>
          <a:lstStyle/>
          <a:p>
            <a:r>
              <a:rPr lang="ru-RU" sz="2800" b="1" dirty="0" err="1">
                <a:solidFill>
                  <a:srgbClr val="000000"/>
                </a:solidFill>
                <a:latin typeface="Arial" panose="020B0604020202020204" pitchFamily="34" charset="0"/>
              </a:rPr>
              <a:t>Пулинговый</a:t>
            </a:r>
            <a:r>
              <a:rPr lang="ru-RU" sz="2800" b="1" dirty="0">
                <a:solidFill>
                  <a:srgbClr val="000000"/>
                </a:solidFill>
                <a:latin typeface="Arial" panose="020B0604020202020204" pitchFamily="34" charset="0"/>
              </a:rPr>
              <a:t> слой</a:t>
            </a:r>
            <a:r>
              <a:rPr lang="en-US" sz="2800" b="1" dirty="0">
                <a:solidFill>
                  <a:srgbClr val="000000"/>
                </a:solidFill>
                <a:latin typeface="Arial" panose="020B0604020202020204" pitchFamily="34" charset="0"/>
              </a:rPr>
              <a:t> </a:t>
            </a:r>
            <a:r>
              <a:rPr lang="ru-RU" sz="2800" b="1" dirty="0">
                <a:solidFill>
                  <a:srgbClr val="000000"/>
                </a:solidFill>
                <a:latin typeface="Arial" panose="020B0604020202020204" pitchFamily="34" charset="0"/>
              </a:rPr>
              <a:t>или слой </a:t>
            </a:r>
            <a:r>
              <a:rPr lang="ru-RU" sz="2800" b="1" dirty="0" err="1">
                <a:solidFill>
                  <a:srgbClr val="000000"/>
                </a:solidFill>
                <a:latin typeface="Arial" panose="020B0604020202020204" pitchFamily="34" charset="0"/>
              </a:rPr>
              <a:t>субдискретизации</a:t>
            </a:r>
            <a:endParaRPr lang="ru-RU" sz="2800" b="1" i="0" dirty="0">
              <a:solidFill>
                <a:srgbClr val="000000"/>
              </a:solidFill>
              <a:effectLst/>
              <a:latin typeface="Arial" panose="020B0604020202020204" pitchFamily="34" charset="0"/>
            </a:endParaRPr>
          </a:p>
        </p:txBody>
      </p:sp>
      <p:pic>
        <p:nvPicPr>
          <p:cNvPr id="7" name="Рисунок 6">
            <a:extLst>
              <a:ext uri="{FF2B5EF4-FFF2-40B4-BE49-F238E27FC236}">
                <a16:creationId xmlns:a16="http://schemas.microsoft.com/office/drawing/2014/main" id="{9D1415DD-E2ED-4D9A-A28F-D70064098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4641"/>
            <a:ext cx="7496175" cy="3505200"/>
          </a:xfrm>
          <a:prstGeom prst="rect">
            <a:avLst/>
          </a:prstGeom>
        </p:spPr>
      </p:pic>
      <p:sp>
        <p:nvSpPr>
          <p:cNvPr id="9" name="Прямоугольник 8">
            <a:extLst>
              <a:ext uri="{FF2B5EF4-FFF2-40B4-BE49-F238E27FC236}">
                <a16:creationId xmlns:a16="http://schemas.microsoft.com/office/drawing/2014/main" id="{85F51F4B-9428-43B8-9767-986A46B182C5}"/>
              </a:ext>
            </a:extLst>
          </p:cNvPr>
          <p:cNvSpPr/>
          <p:nvPr/>
        </p:nvSpPr>
        <p:spPr>
          <a:xfrm>
            <a:off x="6206836" y="1429078"/>
            <a:ext cx="6096000" cy="523220"/>
          </a:xfrm>
          <a:prstGeom prst="rect">
            <a:avLst/>
          </a:prstGeom>
        </p:spPr>
        <p:txBody>
          <a:bodyPr>
            <a:spAutoFit/>
          </a:bodyPr>
          <a:lstStyle/>
          <a:p>
            <a:r>
              <a:rPr lang="ru-RU" sz="2800" dirty="0">
                <a:solidFill>
                  <a:srgbClr val="222222"/>
                </a:solidFill>
                <a:latin typeface="Arial" panose="020B0604020202020204" pitchFamily="34" charset="0"/>
              </a:rPr>
              <a:t>Основные цели </a:t>
            </a:r>
            <a:r>
              <a:rPr lang="ru-RU" sz="2800" dirty="0" err="1">
                <a:solidFill>
                  <a:srgbClr val="222222"/>
                </a:solidFill>
                <a:latin typeface="Arial" panose="020B0604020202020204" pitchFamily="34" charset="0"/>
              </a:rPr>
              <a:t>пулингового</a:t>
            </a:r>
            <a:r>
              <a:rPr lang="ru-RU" sz="2800" dirty="0">
                <a:solidFill>
                  <a:srgbClr val="222222"/>
                </a:solidFill>
                <a:latin typeface="Arial" panose="020B0604020202020204" pitchFamily="34" charset="0"/>
              </a:rPr>
              <a:t> слоя:</a:t>
            </a:r>
          </a:p>
        </p:txBody>
      </p:sp>
      <p:sp>
        <p:nvSpPr>
          <p:cNvPr id="10" name="Прямоугольник 9">
            <a:extLst>
              <a:ext uri="{FF2B5EF4-FFF2-40B4-BE49-F238E27FC236}">
                <a16:creationId xmlns:a16="http://schemas.microsoft.com/office/drawing/2014/main" id="{567D0408-8646-4CBE-9425-A812BAE2680C}"/>
              </a:ext>
            </a:extLst>
          </p:cNvPr>
          <p:cNvSpPr/>
          <p:nvPr/>
        </p:nvSpPr>
        <p:spPr>
          <a:xfrm>
            <a:off x="7496175" y="2422169"/>
            <a:ext cx="4695825" cy="2031325"/>
          </a:xfrm>
          <a:prstGeom prst="rect">
            <a:avLst/>
          </a:prstGeom>
        </p:spPr>
        <p:txBody>
          <a:bodyPr wrap="square">
            <a:spAutoFit/>
          </a:bodyPr>
          <a:lstStyle/>
          <a:p>
            <a:pPr>
              <a:buFont typeface="Arial" panose="020B0604020202020204" pitchFamily="34" charset="0"/>
              <a:buChar char="•"/>
            </a:pPr>
            <a:r>
              <a:rPr lang="ru-RU" dirty="0">
                <a:solidFill>
                  <a:srgbClr val="222222"/>
                </a:solidFill>
                <a:latin typeface="Arial" panose="020B0604020202020204" pitchFamily="34" charset="0"/>
              </a:rPr>
              <a:t>уменьшение изображения, чтобы последующие свертки оперировали над большей областью исходного изображения – инвариант масштаба;</a:t>
            </a:r>
          </a:p>
          <a:p>
            <a:pPr>
              <a:buFont typeface="Arial" panose="020B0604020202020204" pitchFamily="34" charset="0"/>
              <a:buChar char="•"/>
            </a:pPr>
            <a:r>
              <a:rPr lang="ru-RU" dirty="0">
                <a:solidFill>
                  <a:srgbClr val="222222"/>
                </a:solidFill>
                <a:latin typeface="Arial" panose="020B0604020202020204" pitchFamily="34" charset="0"/>
              </a:rPr>
              <a:t>увеличение инвариантности выхода сети по отношению к малому переносу входа;</a:t>
            </a:r>
          </a:p>
          <a:p>
            <a:pPr>
              <a:buFont typeface="Arial" panose="020B0604020202020204" pitchFamily="34" charset="0"/>
              <a:buChar char="•"/>
            </a:pPr>
            <a:r>
              <a:rPr lang="ru-RU" dirty="0">
                <a:solidFill>
                  <a:srgbClr val="222222"/>
                </a:solidFill>
                <a:latin typeface="Arial" panose="020B0604020202020204" pitchFamily="34" charset="0"/>
              </a:rPr>
              <a:t>ускорение вычислений.</a:t>
            </a:r>
          </a:p>
        </p:txBody>
      </p:sp>
    </p:spTree>
    <p:extLst>
      <p:ext uri="{BB962C8B-B14F-4D97-AF65-F5344CB8AC3E}">
        <p14:creationId xmlns:p14="http://schemas.microsoft.com/office/powerpoint/2010/main" val="320442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94923E-E139-47C6-B37C-CDB52F34ECAA}"/>
              </a:ext>
            </a:extLst>
          </p:cNvPr>
          <p:cNvSpPr>
            <a:spLocks noGrp="1"/>
          </p:cNvSpPr>
          <p:nvPr>
            <p:ph type="title"/>
          </p:nvPr>
        </p:nvSpPr>
        <p:spPr/>
        <p:txBody>
          <a:bodyPr/>
          <a:lstStyle/>
          <a:p>
            <a:r>
              <a:rPr lang="ru-RU" dirty="0" err="1"/>
              <a:t>Сверточная</a:t>
            </a:r>
            <a:r>
              <a:rPr lang="ru-RU" dirty="0"/>
              <a:t> сеть</a:t>
            </a:r>
          </a:p>
        </p:txBody>
      </p:sp>
      <p:pic>
        <p:nvPicPr>
          <p:cNvPr id="4100" name="Picture 4" descr="5.1 Архитектура сверточной нейронной сети">
            <a:extLst>
              <a:ext uri="{FF2B5EF4-FFF2-40B4-BE49-F238E27FC236}">
                <a16:creationId xmlns:a16="http://schemas.microsoft.com/office/drawing/2014/main" id="{681DEACB-2787-43D7-B86D-C5F3631431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015960"/>
            <a:ext cx="9753600"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547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82598190-B0AF-4952-8B1D-5F47DA9A494D}"/>
              </a:ext>
            </a:extLst>
          </p:cNvPr>
          <p:cNvPicPr>
            <a:picLocks noChangeAspect="1"/>
          </p:cNvPicPr>
          <p:nvPr/>
        </p:nvPicPr>
        <p:blipFill>
          <a:blip r:embed="rId2"/>
          <a:stretch>
            <a:fillRect/>
          </a:stretch>
        </p:blipFill>
        <p:spPr>
          <a:xfrm>
            <a:off x="383972" y="4780065"/>
            <a:ext cx="3924300" cy="1962150"/>
          </a:xfrm>
          <a:prstGeom prst="rect">
            <a:avLst/>
          </a:prstGeom>
        </p:spPr>
      </p:pic>
      <p:sp>
        <p:nvSpPr>
          <p:cNvPr id="2" name="Заголовок 1">
            <a:extLst>
              <a:ext uri="{FF2B5EF4-FFF2-40B4-BE49-F238E27FC236}">
                <a16:creationId xmlns:a16="http://schemas.microsoft.com/office/drawing/2014/main" id="{1C8E1122-4FB2-4718-84BD-A575608E2058}"/>
              </a:ext>
            </a:extLst>
          </p:cNvPr>
          <p:cNvSpPr>
            <a:spLocks noGrp="1"/>
          </p:cNvSpPr>
          <p:nvPr>
            <p:ph type="title"/>
          </p:nvPr>
        </p:nvSpPr>
        <p:spPr/>
        <p:txBody>
          <a:bodyPr/>
          <a:lstStyle/>
          <a:p>
            <a:r>
              <a:rPr lang="ru-RU" dirty="0"/>
              <a:t>Задачи, которые могут решать НС</a:t>
            </a:r>
          </a:p>
        </p:txBody>
      </p:sp>
      <p:sp>
        <p:nvSpPr>
          <p:cNvPr id="3" name="Объект 2">
            <a:extLst>
              <a:ext uri="{FF2B5EF4-FFF2-40B4-BE49-F238E27FC236}">
                <a16:creationId xmlns:a16="http://schemas.microsoft.com/office/drawing/2014/main" id="{6C707586-B0D5-499A-8B80-0C260FC06E86}"/>
              </a:ext>
            </a:extLst>
          </p:cNvPr>
          <p:cNvSpPr>
            <a:spLocks noGrp="1"/>
          </p:cNvSpPr>
          <p:nvPr>
            <p:ph idx="1"/>
          </p:nvPr>
        </p:nvSpPr>
        <p:spPr>
          <a:xfrm>
            <a:off x="838200" y="1535171"/>
            <a:ext cx="10515600" cy="425421"/>
          </a:xfrm>
        </p:spPr>
        <p:txBody>
          <a:bodyPr>
            <a:noAutofit/>
          </a:bodyPr>
          <a:lstStyle/>
          <a:p>
            <a:r>
              <a:rPr lang="ru-RU" sz="4000" b="1" dirty="0"/>
              <a:t>идентификация</a:t>
            </a:r>
          </a:p>
        </p:txBody>
      </p:sp>
      <p:pic>
        <p:nvPicPr>
          <p:cNvPr id="4" name="Рисунок 3">
            <a:extLst>
              <a:ext uri="{FF2B5EF4-FFF2-40B4-BE49-F238E27FC236}">
                <a16:creationId xmlns:a16="http://schemas.microsoft.com/office/drawing/2014/main" id="{234B75E6-DDDF-4CCB-9229-D3632DBCD7EC}"/>
              </a:ext>
            </a:extLst>
          </p:cNvPr>
          <p:cNvPicPr>
            <a:picLocks noChangeAspect="1"/>
          </p:cNvPicPr>
          <p:nvPr/>
        </p:nvPicPr>
        <p:blipFill>
          <a:blip r:embed="rId3"/>
          <a:stretch>
            <a:fillRect/>
          </a:stretch>
        </p:blipFill>
        <p:spPr>
          <a:xfrm>
            <a:off x="9673555" y="7967"/>
            <a:ext cx="1905000" cy="2647950"/>
          </a:xfrm>
          <a:prstGeom prst="rect">
            <a:avLst/>
          </a:prstGeom>
        </p:spPr>
      </p:pic>
      <p:pic>
        <p:nvPicPr>
          <p:cNvPr id="5" name="Рисунок 4">
            <a:extLst>
              <a:ext uri="{FF2B5EF4-FFF2-40B4-BE49-F238E27FC236}">
                <a16:creationId xmlns:a16="http://schemas.microsoft.com/office/drawing/2014/main" id="{C72FC3EB-9E9C-4EEE-88D5-D8AB57D2220D}"/>
              </a:ext>
            </a:extLst>
          </p:cNvPr>
          <p:cNvPicPr>
            <a:picLocks noChangeAspect="1"/>
          </p:cNvPicPr>
          <p:nvPr/>
        </p:nvPicPr>
        <p:blipFill>
          <a:blip r:embed="rId4"/>
          <a:stretch>
            <a:fillRect/>
          </a:stretch>
        </p:blipFill>
        <p:spPr>
          <a:xfrm>
            <a:off x="3917484" y="2251046"/>
            <a:ext cx="8115300" cy="4419600"/>
          </a:xfrm>
          <a:prstGeom prst="rect">
            <a:avLst/>
          </a:prstGeom>
        </p:spPr>
      </p:pic>
      <p:sp>
        <p:nvSpPr>
          <p:cNvPr id="6" name="TextBox 5">
            <a:extLst>
              <a:ext uri="{FF2B5EF4-FFF2-40B4-BE49-F238E27FC236}">
                <a16:creationId xmlns:a16="http://schemas.microsoft.com/office/drawing/2014/main" id="{7235EEBE-3F4B-40D4-8907-D963338BAEDE}"/>
              </a:ext>
            </a:extLst>
          </p:cNvPr>
          <p:cNvSpPr txBox="1"/>
          <p:nvPr/>
        </p:nvSpPr>
        <p:spPr>
          <a:xfrm>
            <a:off x="486562" y="2655917"/>
            <a:ext cx="3206168" cy="1938992"/>
          </a:xfrm>
          <a:prstGeom prst="rect">
            <a:avLst/>
          </a:prstGeom>
          <a:noFill/>
        </p:spPr>
        <p:txBody>
          <a:bodyPr wrap="square" rtlCol="0">
            <a:spAutoFit/>
          </a:bodyPr>
          <a:lstStyle/>
          <a:p>
            <a:r>
              <a:rPr lang="ru-RU" sz="2000" dirty="0"/>
              <a:t>Идентификация — установление тождественности неизвестного объекта известному на основании совпадения признаков</a:t>
            </a:r>
          </a:p>
        </p:txBody>
      </p:sp>
    </p:spTree>
    <p:extLst>
      <p:ext uri="{BB962C8B-B14F-4D97-AF65-F5344CB8AC3E}">
        <p14:creationId xmlns:p14="http://schemas.microsoft.com/office/powerpoint/2010/main" val="1706637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94923E-E139-47C6-B37C-CDB52F34ECAA}"/>
              </a:ext>
            </a:extLst>
          </p:cNvPr>
          <p:cNvSpPr>
            <a:spLocks noGrp="1"/>
          </p:cNvSpPr>
          <p:nvPr>
            <p:ph type="title"/>
          </p:nvPr>
        </p:nvSpPr>
        <p:spPr/>
        <p:txBody>
          <a:bodyPr/>
          <a:lstStyle/>
          <a:p>
            <a:r>
              <a:rPr lang="ru-RU" dirty="0" err="1"/>
              <a:t>Сверточная</a:t>
            </a:r>
            <a:r>
              <a:rPr lang="ru-RU" dirty="0"/>
              <a:t> сеть</a:t>
            </a:r>
          </a:p>
        </p:txBody>
      </p:sp>
      <p:sp>
        <p:nvSpPr>
          <p:cNvPr id="4" name="Прямоугольник 3">
            <a:extLst>
              <a:ext uri="{FF2B5EF4-FFF2-40B4-BE49-F238E27FC236}">
                <a16:creationId xmlns:a16="http://schemas.microsoft.com/office/drawing/2014/main" id="{E40C84EA-78E2-4D89-8AAF-D69E53C135B5}"/>
              </a:ext>
            </a:extLst>
          </p:cNvPr>
          <p:cNvSpPr/>
          <p:nvPr/>
        </p:nvSpPr>
        <p:spPr>
          <a:xfrm>
            <a:off x="838200" y="1458011"/>
            <a:ext cx="3575018" cy="584775"/>
          </a:xfrm>
          <a:prstGeom prst="rect">
            <a:avLst/>
          </a:prstGeom>
        </p:spPr>
        <p:txBody>
          <a:bodyPr wrap="none">
            <a:spAutoFit/>
          </a:bodyPr>
          <a:lstStyle/>
          <a:p>
            <a:r>
              <a:rPr lang="en-US" sz="3200" b="1" dirty="0">
                <a:solidFill>
                  <a:srgbClr val="000000"/>
                </a:solidFill>
                <a:latin typeface="Arial" panose="020B0604020202020204" pitchFamily="34" charset="0"/>
              </a:rPr>
              <a:t>Inception module</a:t>
            </a:r>
            <a:endParaRPr lang="en-US" sz="3200" b="1" i="0" dirty="0">
              <a:solidFill>
                <a:srgbClr val="000000"/>
              </a:solidFill>
              <a:effectLst/>
              <a:latin typeface="Arial" panose="020B0604020202020204" pitchFamily="34" charset="0"/>
            </a:endParaRPr>
          </a:p>
        </p:txBody>
      </p:sp>
      <p:sp>
        <p:nvSpPr>
          <p:cNvPr id="6" name="Прямоугольник 5">
            <a:extLst>
              <a:ext uri="{FF2B5EF4-FFF2-40B4-BE49-F238E27FC236}">
                <a16:creationId xmlns:a16="http://schemas.microsoft.com/office/drawing/2014/main" id="{CDF69A9A-C27C-497E-A36D-DD7CD216D7B9}"/>
              </a:ext>
            </a:extLst>
          </p:cNvPr>
          <p:cNvSpPr/>
          <p:nvPr/>
        </p:nvSpPr>
        <p:spPr>
          <a:xfrm>
            <a:off x="661060" y="2327173"/>
            <a:ext cx="4729141" cy="4154984"/>
          </a:xfrm>
          <a:prstGeom prst="rect">
            <a:avLst/>
          </a:prstGeom>
        </p:spPr>
        <p:txBody>
          <a:bodyPr wrap="square">
            <a:spAutoFit/>
          </a:bodyPr>
          <a:lstStyle/>
          <a:p>
            <a:r>
              <a:rPr lang="ru-RU" sz="2400" dirty="0"/>
              <a:t>специальный слой нейронной сети, в котором каждый элемент предыдущего слоя соответствует определенной области исходного изображения и каждая свертка по таким элементам будет увеличивать область исходного изображения, пока элементы на последних слоях не будут соответствовать всему изображению целиком. </a:t>
            </a:r>
          </a:p>
        </p:txBody>
      </p:sp>
      <p:pic>
        <p:nvPicPr>
          <p:cNvPr id="11" name="Рисунок 10">
            <a:extLst>
              <a:ext uri="{FF2B5EF4-FFF2-40B4-BE49-F238E27FC236}">
                <a16:creationId xmlns:a16="http://schemas.microsoft.com/office/drawing/2014/main" id="{24DF3B37-E9AD-4586-9888-7E4F7740F7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0939" y="13027"/>
            <a:ext cx="5811061" cy="3751960"/>
          </a:xfrm>
          <a:prstGeom prst="rect">
            <a:avLst/>
          </a:prstGeom>
        </p:spPr>
      </p:pic>
      <p:pic>
        <p:nvPicPr>
          <p:cNvPr id="13" name="Рисунок 12">
            <a:extLst>
              <a:ext uri="{FF2B5EF4-FFF2-40B4-BE49-F238E27FC236}">
                <a16:creationId xmlns:a16="http://schemas.microsoft.com/office/drawing/2014/main" id="{5E9A3B31-9034-452B-8836-ABF3328C0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0939" y="3777495"/>
            <a:ext cx="5811061" cy="3067478"/>
          </a:xfrm>
          <a:prstGeom prst="rect">
            <a:avLst/>
          </a:prstGeom>
        </p:spPr>
      </p:pic>
    </p:spTree>
    <p:extLst>
      <p:ext uri="{BB962C8B-B14F-4D97-AF65-F5344CB8AC3E}">
        <p14:creationId xmlns:p14="http://schemas.microsoft.com/office/powerpoint/2010/main" val="32000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94923E-E139-47C6-B37C-CDB52F34ECAA}"/>
              </a:ext>
            </a:extLst>
          </p:cNvPr>
          <p:cNvSpPr>
            <a:spLocks noGrp="1"/>
          </p:cNvSpPr>
          <p:nvPr>
            <p:ph type="title"/>
          </p:nvPr>
        </p:nvSpPr>
        <p:spPr/>
        <p:txBody>
          <a:bodyPr/>
          <a:lstStyle/>
          <a:p>
            <a:r>
              <a:rPr lang="ru-RU" dirty="0" err="1"/>
              <a:t>Сверточная</a:t>
            </a:r>
            <a:r>
              <a:rPr lang="ru-RU" dirty="0"/>
              <a:t> сеть</a:t>
            </a:r>
          </a:p>
        </p:txBody>
      </p:sp>
      <p:sp>
        <p:nvSpPr>
          <p:cNvPr id="3" name="Прямоугольник 2">
            <a:extLst>
              <a:ext uri="{FF2B5EF4-FFF2-40B4-BE49-F238E27FC236}">
                <a16:creationId xmlns:a16="http://schemas.microsoft.com/office/drawing/2014/main" id="{FBCC7B5E-F1E0-4F73-B24B-95D67E7438C1}"/>
              </a:ext>
            </a:extLst>
          </p:cNvPr>
          <p:cNvSpPr/>
          <p:nvPr/>
        </p:nvSpPr>
        <p:spPr>
          <a:xfrm>
            <a:off x="838200" y="1593664"/>
            <a:ext cx="4203010" cy="461665"/>
          </a:xfrm>
          <a:prstGeom prst="rect">
            <a:avLst/>
          </a:prstGeom>
        </p:spPr>
        <p:txBody>
          <a:bodyPr wrap="none">
            <a:spAutoFit/>
          </a:bodyPr>
          <a:lstStyle/>
          <a:p>
            <a:r>
              <a:rPr lang="en-US" sz="2400" b="1" dirty="0">
                <a:solidFill>
                  <a:srgbClr val="000000"/>
                </a:solidFill>
                <a:latin typeface="Arial" panose="020B0604020202020204" pitchFamily="34" charset="0"/>
              </a:rPr>
              <a:t>Residual block</a:t>
            </a:r>
            <a:r>
              <a:rPr lang="ru-RU" sz="2400" b="1" dirty="0">
                <a:solidFill>
                  <a:srgbClr val="000000"/>
                </a:solidFill>
                <a:latin typeface="Arial" panose="020B0604020202020204" pitchFamily="34" charset="0"/>
              </a:rPr>
              <a:t> (</a:t>
            </a:r>
            <a:r>
              <a:rPr lang="ru-RU" sz="2400" b="1" dirty="0"/>
              <a:t>остаточный</a:t>
            </a:r>
            <a:r>
              <a:rPr lang="ru-RU" sz="2400" b="1" dirty="0">
                <a:solidFill>
                  <a:srgbClr val="000000"/>
                </a:solidFill>
                <a:latin typeface="Arial" panose="020B0604020202020204" pitchFamily="34" charset="0"/>
              </a:rPr>
              <a:t>)</a:t>
            </a:r>
            <a:endParaRPr lang="en-US" sz="2400" b="1" i="0" dirty="0">
              <a:solidFill>
                <a:srgbClr val="000000"/>
              </a:solidFill>
              <a:effectLst/>
              <a:latin typeface="Arial" panose="020B0604020202020204" pitchFamily="34" charset="0"/>
            </a:endParaRPr>
          </a:p>
        </p:txBody>
      </p:sp>
      <p:pic>
        <p:nvPicPr>
          <p:cNvPr id="7" name="Рисунок 6">
            <a:extLst>
              <a:ext uri="{FF2B5EF4-FFF2-40B4-BE49-F238E27FC236}">
                <a16:creationId xmlns:a16="http://schemas.microsoft.com/office/drawing/2014/main" id="{B90E076F-0837-4498-82E4-A8204BF050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1841" y="90880"/>
            <a:ext cx="4843498" cy="2709882"/>
          </a:xfrm>
          <a:prstGeom prst="rect">
            <a:avLst/>
          </a:prstGeom>
        </p:spPr>
      </p:pic>
      <p:sp>
        <p:nvSpPr>
          <p:cNvPr id="8" name="Прямоугольник 7">
            <a:extLst>
              <a:ext uri="{FF2B5EF4-FFF2-40B4-BE49-F238E27FC236}">
                <a16:creationId xmlns:a16="http://schemas.microsoft.com/office/drawing/2014/main" id="{47C09167-9258-4B28-86F7-92E8B999F379}"/>
              </a:ext>
            </a:extLst>
          </p:cNvPr>
          <p:cNvSpPr/>
          <p:nvPr/>
        </p:nvSpPr>
        <p:spPr>
          <a:xfrm>
            <a:off x="200301" y="2180563"/>
            <a:ext cx="6264651" cy="2308324"/>
          </a:xfrm>
          <a:prstGeom prst="rect">
            <a:avLst/>
          </a:prstGeom>
        </p:spPr>
        <p:txBody>
          <a:bodyPr wrap="square">
            <a:spAutoFit/>
          </a:bodyPr>
          <a:lstStyle/>
          <a:p>
            <a:r>
              <a:rPr lang="ru-RU" sz="2400" dirty="0"/>
              <a:t>Решает проблему деградации градиента (</a:t>
            </a:r>
            <a:r>
              <a:rPr lang="en-US" sz="2400" i="1" dirty="0"/>
              <a:t>vanishing </a:t>
            </a:r>
            <a:r>
              <a:rPr lang="ru-RU" sz="2400" i="1" dirty="0"/>
              <a:t>или</a:t>
            </a:r>
            <a:r>
              <a:rPr lang="ru-RU" sz="2400" dirty="0"/>
              <a:t> </a:t>
            </a:r>
            <a:r>
              <a:rPr lang="en-US" sz="2400" i="1" dirty="0"/>
              <a:t>exploding gradient</a:t>
            </a:r>
            <a:r>
              <a:rPr lang="ru-RU" sz="2400" dirty="0"/>
              <a:t>). Обучается предсказывать функцию активации </a:t>
            </a:r>
            <a:r>
              <a:rPr lang="en-US" sz="2400" b="1" i="1" dirty="0"/>
              <a:t>F(x)</a:t>
            </a:r>
            <a:r>
              <a:rPr lang="en-US" sz="2400" i="1" dirty="0"/>
              <a:t> </a:t>
            </a:r>
            <a:r>
              <a:rPr lang="ru-RU" sz="2400" dirty="0"/>
              <a:t>Для компенсации этой разницы и вводится это замыкающее, которое добавляет недостающий </a:t>
            </a:r>
            <a:r>
              <a:rPr lang="ru-RU" sz="2400" b="1" i="1" dirty="0"/>
              <a:t>x</a:t>
            </a:r>
            <a:r>
              <a:rPr lang="ru-RU" sz="2400" i="1" dirty="0"/>
              <a:t> </a:t>
            </a:r>
            <a:r>
              <a:rPr lang="ru-RU" sz="2400" dirty="0"/>
              <a:t>к функции.</a:t>
            </a:r>
          </a:p>
        </p:txBody>
      </p:sp>
      <p:sp>
        <p:nvSpPr>
          <p:cNvPr id="12" name="Прямоугольник 11">
            <a:extLst>
              <a:ext uri="{FF2B5EF4-FFF2-40B4-BE49-F238E27FC236}">
                <a16:creationId xmlns:a16="http://schemas.microsoft.com/office/drawing/2014/main" id="{87F5ABEF-B638-41D2-9B4A-D2BBB22D54C1}"/>
              </a:ext>
            </a:extLst>
          </p:cNvPr>
          <p:cNvSpPr/>
          <p:nvPr/>
        </p:nvSpPr>
        <p:spPr>
          <a:xfrm>
            <a:off x="6096000" y="3298208"/>
            <a:ext cx="6096000" cy="3139321"/>
          </a:xfrm>
          <a:prstGeom prst="rect">
            <a:avLst/>
          </a:prstGeom>
        </p:spPr>
        <p:txBody>
          <a:bodyPr>
            <a:spAutoFit/>
          </a:bodyPr>
          <a:lstStyle/>
          <a:p>
            <a:r>
              <a:rPr lang="ru-RU" b="1" dirty="0">
                <a:solidFill>
                  <a:srgbClr val="191000"/>
                </a:solidFill>
                <a:latin typeface="Lora"/>
              </a:rPr>
              <a:t>Соединения быстрого доступа (</a:t>
            </a:r>
            <a:r>
              <a:rPr lang="ru-RU" b="1" dirty="0" err="1">
                <a:solidFill>
                  <a:srgbClr val="191000"/>
                </a:solidFill>
                <a:latin typeface="Lora"/>
              </a:rPr>
              <a:t>shortcut</a:t>
            </a:r>
            <a:r>
              <a:rPr lang="ru-RU" b="1" dirty="0">
                <a:solidFill>
                  <a:srgbClr val="191000"/>
                </a:solidFill>
                <a:latin typeface="Lora"/>
              </a:rPr>
              <a:t> </a:t>
            </a:r>
            <a:r>
              <a:rPr lang="ru-RU" b="1" dirty="0" err="1">
                <a:solidFill>
                  <a:srgbClr val="191000"/>
                </a:solidFill>
                <a:latin typeface="Lora"/>
              </a:rPr>
              <a:t>connections</a:t>
            </a:r>
            <a:r>
              <a:rPr lang="ru-RU" b="1" dirty="0">
                <a:solidFill>
                  <a:srgbClr val="191000"/>
                </a:solidFill>
                <a:latin typeface="Lora"/>
              </a:rPr>
              <a:t>)</a:t>
            </a:r>
            <a:r>
              <a:rPr lang="ru-RU" dirty="0">
                <a:solidFill>
                  <a:srgbClr val="191000"/>
                </a:solidFill>
                <a:latin typeface="Lora"/>
              </a:rPr>
              <a:t> пропускают один или несколько слоев и выполняют сопоставление идентификаторов. Их выходы добавляются к выходам </a:t>
            </a:r>
            <a:r>
              <a:rPr lang="ru-RU" dirty="0" err="1">
                <a:solidFill>
                  <a:srgbClr val="191000"/>
                </a:solidFill>
                <a:latin typeface="Lora"/>
              </a:rPr>
              <a:t>stacked</a:t>
            </a:r>
            <a:r>
              <a:rPr lang="ru-RU" dirty="0">
                <a:solidFill>
                  <a:srgbClr val="191000"/>
                </a:solidFill>
                <a:latin typeface="Lora"/>
              </a:rPr>
              <a:t> </a:t>
            </a:r>
            <a:r>
              <a:rPr lang="ru-RU" dirty="0" err="1">
                <a:solidFill>
                  <a:srgbClr val="191000"/>
                </a:solidFill>
                <a:latin typeface="Lora"/>
              </a:rPr>
              <a:t>layers</a:t>
            </a:r>
            <a:r>
              <a:rPr lang="ru-RU" dirty="0">
                <a:solidFill>
                  <a:srgbClr val="191000"/>
                </a:solidFill>
                <a:latin typeface="Lora"/>
              </a:rPr>
              <a:t>. Используя </a:t>
            </a:r>
            <a:r>
              <a:rPr lang="ru-RU" dirty="0" err="1">
                <a:solidFill>
                  <a:srgbClr val="191000"/>
                </a:solidFill>
                <a:latin typeface="Lora"/>
              </a:rPr>
              <a:t>ResNet</a:t>
            </a:r>
            <a:r>
              <a:rPr lang="ru-RU" dirty="0">
                <a:solidFill>
                  <a:srgbClr val="191000"/>
                </a:solidFill>
                <a:latin typeface="Lora"/>
              </a:rPr>
              <a:t>, можно решить множество проблем, таких как:</a:t>
            </a:r>
          </a:p>
          <a:p>
            <a:pPr>
              <a:buFont typeface="Arial" panose="020B0604020202020204" pitchFamily="34" charset="0"/>
              <a:buChar char="•"/>
            </a:pPr>
            <a:r>
              <a:rPr lang="ru-RU" dirty="0" err="1">
                <a:solidFill>
                  <a:srgbClr val="191000"/>
                </a:solidFill>
                <a:latin typeface="Lora"/>
              </a:rPr>
              <a:t>ResNet</a:t>
            </a:r>
            <a:r>
              <a:rPr lang="ru-RU" dirty="0">
                <a:solidFill>
                  <a:srgbClr val="191000"/>
                </a:solidFill>
                <a:latin typeface="Lora"/>
              </a:rPr>
              <a:t> относительно легко оптимизировать: «простые» сети (которые просто складывают слои) показывают большую ошибку обучения, когда глубина увеличивается.</a:t>
            </a:r>
          </a:p>
          <a:p>
            <a:pPr>
              <a:buFont typeface="Arial" panose="020B0604020202020204" pitchFamily="34" charset="0"/>
              <a:buChar char="•"/>
            </a:pPr>
            <a:r>
              <a:rPr lang="ru-RU" dirty="0" err="1">
                <a:solidFill>
                  <a:srgbClr val="191000"/>
                </a:solidFill>
                <a:latin typeface="Lora"/>
              </a:rPr>
              <a:t>ResNet</a:t>
            </a:r>
            <a:r>
              <a:rPr lang="ru-RU" dirty="0">
                <a:solidFill>
                  <a:srgbClr val="191000"/>
                </a:solidFill>
                <a:latin typeface="Lora"/>
              </a:rPr>
              <a:t> позволяет относительно легко увеличить точность благодаря увеличению глубины, чего с другими сетями добиться сложнее.</a:t>
            </a:r>
            <a:endParaRPr lang="ru-RU" b="0" i="0" dirty="0">
              <a:solidFill>
                <a:srgbClr val="191000"/>
              </a:solidFill>
              <a:effectLst/>
              <a:latin typeface="Lora"/>
            </a:endParaRPr>
          </a:p>
        </p:txBody>
      </p:sp>
    </p:spTree>
    <p:extLst>
      <p:ext uri="{BB962C8B-B14F-4D97-AF65-F5344CB8AC3E}">
        <p14:creationId xmlns:p14="http://schemas.microsoft.com/office/powerpoint/2010/main" val="710278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94923E-E139-47C6-B37C-CDB52F34ECAA}"/>
              </a:ext>
            </a:extLst>
          </p:cNvPr>
          <p:cNvSpPr>
            <a:spLocks noGrp="1"/>
          </p:cNvSpPr>
          <p:nvPr>
            <p:ph type="title"/>
          </p:nvPr>
        </p:nvSpPr>
        <p:spPr/>
        <p:txBody>
          <a:bodyPr/>
          <a:lstStyle/>
          <a:p>
            <a:r>
              <a:rPr lang="ru-RU" dirty="0" err="1"/>
              <a:t>Сверточная</a:t>
            </a:r>
            <a:r>
              <a:rPr lang="ru-RU" dirty="0"/>
              <a:t> сеть</a:t>
            </a:r>
          </a:p>
        </p:txBody>
      </p:sp>
      <p:pic>
        <p:nvPicPr>
          <p:cNvPr id="5122" name="Picture 2" descr="https://habrastorage.org/webt/vy/id/p9/vyidp9qwfzsnwrx7pysfaw7nvig.png">
            <a:extLst>
              <a:ext uri="{FF2B5EF4-FFF2-40B4-BE49-F238E27FC236}">
                <a16:creationId xmlns:a16="http://schemas.microsoft.com/office/drawing/2014/main" id="{FF456585-E9C3-40C3-8955-B14680F7A9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30246"/>
            <a:ext cx="8782050" cy="4486275"/>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9911BAC9-E719-4A02-A4CC-5C83D9D12F47}"/>
              </a:ext>
            </a:extLst>
          </p:cNvPr>
          <p:cNvSpPr/>
          <p:nvPr/>
        </p:nvSpPr>
        <p:spPr>
          <a:xfrm>
            <a:off x="8687048" y="365125"/>
            <a:ext cx="3770168" cy="6186309"/>
          </a:xfrm>
          <a:prstGeom prst="rect">
            <a:avLst/>
          </a:prstGeom>
        </p:spPr>
        <p:txBody>
          <a:bodyPr wrap="square">
            <a:spAutoFit/>
          </a:bodyPr>
          <a:lstStyle/>
          <a:p>
            <a:r>
              <a:rPr lang="ru-RU" dirty="0">
                <a:solidFill>
                  <a:srgbClr val="222222"/>
                </a:solidFill>
                <a:latin typeface="-apple-system"/>
              </a:rPr>
              <a:t>Основной причиной успеха СНС стало концепция общих весов. Несмотря на большой размер, эти сети имеют небольшое количество настраиваемых параметров по сравнению с их предком – </a:t>
            </a:r>
            <a:r>
              <a:rPr lang="ru-RU" dirty="0" err="1">
                <a:solidFill>
                  <a:srgbClr val="222222"/>
                </a:solidFill>
                <a:latin typeface="-apple-system"/>
              </a:rPr>
              <a:t>неокогнитроном</a:t>
            </a:r>
            <a:r>
              <a:rPr lang="ru-RU" dirty="0">
                <a:solidFill>
                  <a:srgbClr val="222222"/>
                </a:solidFill>
                <a:latin typeface="-apple-system"/>
              </a:rPr>
              <a:t>. Имеются варианты СНС (</a:t>
            </a:r>
            <a:r>
              <a:rPr lang="ru-RU" dirty="0" err="1">
                <a:solidFill>
                  <a:srgbClr val="222222"/>
                </a:solidFill>
                <a:latin typeface="-apple-system"/>
              </a:rPr>
              <a:t>Tiled</a:t>
            </a:r>
            <a:r>
              <a:rPr lang="ru-RU" dirty="0">
                <a:solidFill>
                  <a:srgbClr val="222222"/>
                </a:solidFill>
                <a:latin typeface="-apple-system"/>
              </a:rPr>
              <a:t> </a:t>
            </a:r>
            <a:r>
              <a:rPr lang="ru-RU" dirty="0" err="1">
                <a:solidFill>
                  <a:srgbClr val="222222"/>
                </a:solidFill>
                <a:latin typeface="-apple-system"/>
              </a:rPr>
              <a:t>Convolutional</a:t>
            </a:r>
            <a:r>
              <a:rPr lang="ru-RU" dirty="0">
                <a:solidFill>
                  <a:srgbClr val="222222"/>
                </a:solidFill>
                <a:latin typeface="-apple-system"/>
              </a:rPr>
              <a:t> </a:t>
            </a:r>
            <a:r>
              <a:rPr lang="ru-RU" dirty="0" err="1">
                <a:solidFill>
                  <a:srgbClr val="222222"/>
                </a:solidFill>
                <a:latin typeface="-apple-system"/>
              </a:rPr>
              <a:t>Neural</a:t>
            </a:r>
            <a:r>
              <a:rPr lang="ru-RU" dirty="0">
                <a:solidFill>
                  <a:srgbClr val="222222"/>
                </a:solidFill>
                <a:latin typeface="-apple-system"/>
              </a:rPr>
              <a:t> </a:t>
            </a:r>
            <a:r>
              <a:rPr lang="ru-RU" dirty="0" err="1">
                <a:solidFill>
                  <a:srgbClr val="222222"/>
                </a:solidFill>
                <a:latin typeface="-apple-system"/>
              </a:rPr>
              <a:t>Network</a:t>
            </a:r>
            <a:r>
              <a:rPr lang="ru-RU" dirty="0">
                <a:solidFill>
                  <a:srgbClr val="222222"/>
                </a:solidFill>
                <a:latin typeface="-apple-system"/>
              </a:rPr>
              <a:t>), похожие на </a:t>
            </a:r>
            <a:r>
              <a:rPr lang="ru-RU" dirty="0" err="1">
                <a:solidFill>
                  <a:srgbClr val="222222"/>
                </a:solidFill>
                <a:latin typeface="-apple-system"/>
              </a:rPr>
              <a:t>неокогнитрон</a:t>
            </a:r>
            <a:r>
              <a:rPr lang="ru-RU" dirty="0">
                <a:solidFill>
                  <a:srgbClr val="222222"/>
                </a:solidFill>
                <a:latin typeface="-apple-system"/>
              </a:rPr>
              <a:t>, в таких сетях происходит, частичный отказ от связанных весов, но алгоритм обучения остается тем же и основывается на обратном распространении ошибки. СНС могут быстро работать на последовательной машине и быстро обучаться за счет чистого распараллеливания процесса свертки по каждой карте, а также обратной свертки при распространении ошибки по сети.</a:t>
            </a:r>
            <a:endParaRPr lang="ru-RU" dirty="0"/>
          </a:p>
        </p:txBody>
      </p:sp>
    </p:spTree>
    <p:extLst>
      <p:ext uri="{BB962C8B-B14F-4D97-AF65-F5344CB8AC3E}">
        <p14:creationId xmlns:p14="http://schemas.microsoft.com/office/powerpoint/2010/main" val="4045660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vgg16 нейронная сеть">
            <a:extLst>
              <a:ext uri="{FF2B5EF4-FFF2-40B4-BE49-F238E27FC236}">
                <a16:creationId xmlns:a16="http://schemas.microsoft.com/office/drawing/2014/main" id="{3CB76C83-B983-43A0-9CAA-2601FEE454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980" y="1388419"/>
            <a:ext cx="9709315" cy="5469581"/>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64618713-6E23-449C-9D21-51DFEDEA0A54}"/>
              </a:ext>
            </a:extLst>
          </p:cNvPr>
          <p:cNvSpPr>
            <a:spLocks noGrp="1"/>
          </p:cNvSpPr>
          <p:nvPr>
            <p:ph type="title"/>
          </p:nvPr>
        </p:nvSpPr>
        <p:spPr/>
        <p:txBody>
          <a:bodyPr/>
          <a:lstStyle/>
          <a:p>
            <a:r>
              <a:rPr lang="ru-RU" dirty="0"/>
              <a:t>VGG16 — </a:t>
            </a:r>
            <a:r>
              <a:rPr lang="ru-RU" dirty="0" err="1"/>
              <a:t>сверточная</a:t>
            </a:r>
            <a:r>
              <a:rPr lang="ru-RU" dirty="0"/>
              <a:t> сеть для выделения признаков изображений</a:t>
            </a:r>
          </a:p>
        </p:txBody>
      </p:sp>
    </p:spTree>
    <p:extLst>
      <p:ext uri="{BB962C8B-B14F-4D97-AF65-F5344CB8AC3E}">
        <p14:creationId xmlns:p14="http://schemas.microsoft.com/office/powerpoint/2010/main" val="724172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618713-6E23-449C-9D21-51DFEDEA0A54}"/>
              </a:ext>
            </a:extLst>
          </p:cNvPr>
          <p:cNvSpPr>
            <a:spLocks noGrp="1"/>
          </p:cNvSpPr>
          <p:nvPr>
            <p:ph type="title"/>
          </p:nvPr>
        </p:nvSpPr>
        <p:spPr/>
        <p:txBody>
          <a:bodyPr/>
          <a:lstStyle/>
          <a:p>
            <a:r>
              <a:rPr lang="ru-RU" dirty="0"/>
              <a:t>VGG16 — </a:t>
            </a:r>
            <a:r>
              <a:rPr lang="ru-RU" dirty="0" err="1"/>
              <a:t>сверточная</a:t>
            </a:r>
            <a:r>
              <a:rPr lang="ru-RU" dirty="0"/>
              <a:t> сеть для выделения признаков изображений</a:t>
            </a:r>
          </a:p>
        </p:txBody>
      </p:sp>
      <p:sp>
        <p:nvSpPr>
          <p:cNvPr id="4" name="Прямоугольник 3">
            <a:extLst>
              <a:ext uri="{FF2B5EF4-FFF2-40B4-BE49-F238E27FC236}">
                <a16:creationId xmlns:a16="http://schemas.microsoft.com/office/drawing/2014/main" id="{5105B49D-52E4-4B37-8414-1EFF40460928}"/>
              </a:ext>
            </a:extLst>
          </p:cNvPr>
          <p:cNvSpPr/>
          <p:nvPr/>
        </p:nvSpPr>
        <p:spPr>
          <a:xfrm>
            <a:off x="570016" y="4885150"/>
            <a:ext cx="11240984" cy="1631216"/>
          </a:xfrm>
          <a:prstGeom prst="rect">
            <a:avLst/>
          </a:prstGeom>
        </p:spPr>
        <p:txBody>
          <a:bodyPr wrap="square">
            <a:spAutoFit/>
          </a:bodyPr>
          <a:lstStyle/>
          <a:p>
            <a:r>
              <a:rPr lang="ru-RU" sz="2000" dirty="0"/>
              <a:t>VGG16</a:t>
            </a:r>
            <a:r>
              <a:rPr lang="en-US" sz="2000" dirty="0"/>
              <a:t> (2014 </a:t>
            </a:r>
            <a:r>
              <a:rPr lang="ru-RU" sz="2000" dirty="0"/>
              <a:t>год</a:t>
            </a:r>
            <a:r>
              <a:rPr lang="en-US" sz="2000" dirty="0"/>
              <a:t>)</a:t>
            </a:r>
            <a:r>
              <a:rPr lang="ru-RU" sz="2000" dirty="0"/>
              <a:t> — одна из самых знаменитых моделей, отправленных на соревнование ILSVRC-2014. Она является улучшенной версией </a:t>
            </a:r>
            <a:r>
              <a:rPr lang="ru-RU" sz="2000" dirty="0" err="1"/>
              <a:t>AlexNet</a:t>
            </a:r>
            <a:r>
              <a:rPr lang="ru-RU" sz="2000" dirty="0"/>
              <a:t>, в которой заменены большие фильтры (размера 11 и 5 в первом и втором </a:t>
            </a:r>
            <a:r>
              <a:rPr lang="ru-RU" sz="2000" dirty="0" err="1"/>
              <a:t>сверточном</a:t>
            </a:r>
            <a:r>
              <a:rPr lang="ru-RU" sz="2000" dirty="0"/>
              <a:t> слое, соответственно) на несколько фильтров размера 3х3, следующих один за другим. Сеть VGG16 обучалась на протяжении нескольких недель при использовании видеокарт NVIDIA TITAN BLACK.</a:t>
            </a:r>
          </a:p>
        </p:txBody>
      </p:sp>
      <p:pic>
        <p:nvPicPr>
          <p:cNvPr id="7170" name="Picture 2" descr="слои vgg16">
            <a:extLst>
              <a:ext uri="{FF2B5EF4-FFF2-40B4-BE49-F238E27FC236}">
                <a16:creationId xmlns:a16="http://schemas.microsoft.com/office/drawing/2014/main" id="{F42E96CC-6119-4AA1-BEFE-B43D453C77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90688"/>
            <a:ext cx="11430000"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896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Net">
            <a:extLst>
              <a:ext uri="{FF2B5EF4-FFF2-40B4-BE49-F238E27FC236}">
                <a16:creationId xmlns:a16="http://schemas.microsoft.com/office/drawing/2014/main" id="{2BE24471-DC2E-4C02-90F5-461A9D7186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041" y="0"/>
            <a:ext cx="9365673" cy="4220062"/>
          </a:xfrm>
          <a:prstGeom prst="rect">
            <a:avLst/>
          </a:prstGeom>
          <a:noFill/>
          <a:extLst>
            <a:ext uri="{909E8E84-426E-40DD-AFC4-6F175D3DCCD1}">
              <a14:hiddenFill xmlns:a14="http://schemas.microsoft.com/office/drawing/2010/main">
                <a:solidFill>
                  <a:srgbClr val="FFFFFF"/>
                </a:solidFill>
              </a14:hiddenFill>
            </a:ext>
          </a:extLst>
        </p:spPr>
      </p:pic>
      <p:sp>
        <p:nvSpPr>
          <p:cNvPr id="3" name="Объект 2">
            <a:extLst>
              <a:ext uri="{FF2B5EF4-FFF2-40B4-BE49-F238E27FC236}">
                <a16:creationId xmlns:a16="http://schemas.microsoft.com/office/drawing/2014/main" id="{91ED6228-BDDA-472C-A85B-8B140D7648E4}"/>
              </a:ext>
            </a:extLst>
          </p:cNvPr>
          <p:cNvSpPr>
            <a:spLocks noGrp="1"/>
          </p:cNvSpPr>
          <p:nvPr>
            <p:ph idx="1"/>
          </p:nvPr>
        </p:nvSpPr>
        <p:spPr>
          <a:xfrm>
            <a:off x="0" y="4309666"/>
            <a:ext cx="12192000" cy="2524428"/>
          </a:xfrm>
        </p:spPr>
        <p:txBody>
          <a:bodyPr>
            <a:normAutofit lnSpcReduction="10000"/>
          </a:bodyPr>
          <a:lstStyle/>
          <a:p>
            <a:r>
              <a:rPr lang="ru-RU" sz="2000" dirty="0" err="1"/>
              <a:t>ImageNet</a:t>
            </a:r>
            <a:r>
              <a:rPr lang="ru-RU" sz="2000" dirty="0"/>
              <a:t> использует краудсорсинг для аннотирования изображений.</a:t>
            </a:r>
          </a:p>
          <a:p>
            <a:endParaRPr lang="ru-RU" sz="2000" dirty="0"/>
          </a:p>
          <a:p>
            <a:r>
              <a:rPr lang="ru-RU" sz="2000" dirty="0"/>
              <a:t>Аннотации на уровне самих изображений показывают наличие или отсутствие объекта данного класса (например, «на картинке имеется тигр» или «на картинке нет тигров»). На уровне объекта в аннотацию включается прямоугольник с координатами видимой части объекта. </a:t>
            </a:r>
            <a:r>
              <a:rPr lang="ru-RU" sz="2000" dirty="0" err="1"/>
              <a:t>ImageNet</a:t>
            </a:r>
            <a:r>
              <a:rPr lang="ru-RU" sz="2000" dirty="0"/>
              <a:t> использует вариант семантической сети </a:t>
            </a:r>
            <a:r>
              <a:rPr lang="ru-RU" sz="2000" dirty="0" err="1"/>
              <a:t>WordNet</a:t>
            </a:r>
            <a:r>
              <a:rPr lang="ru-RU" sz="2000" dirty="0"/>
              <a:t> для категоризации объектов, которая достаточно детализирована, например, породы собак представлены 120 классами. Каждому узлу сети </a:t>
            </a:r>
            <a:r>
              <a:rPr lang="ru-RU" sz="2000" dirty="0" err="1"/>
              <a:t>WordNet</a:t>
            </a:r>
            <a:r>
              <a:rPr lang="ru-RU" sz="2000" dirty="0"/>
              <a:t> сопоставлены сотни или тысячи изображений, но в среднем на 2016 год — около 500 изображений.</a:t>
            </a:r>
          </a:p>
        </p:txBody>
      </p:sp>
    </p:spTree>
    <p:extLst>
      <p:ext uri="{BB962C8B-B14F-4D97-AF65-F5344CB8AC3E}">
        <p14:creationId xmlns:p14="http://schemas.microsoft.com/office/powerpoint/2010/main" val="1252254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CB596B5D-6E46-4C22-8430-3CFC6F3AC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400799" cy="13733223"/>
          </a:xfrm>
          <a:prstGeom prst="rect">
            <a:avLst/>
          </a:prstGeom>
        </p:spPr>
      </p:pic>
      <p:sp>
        <p:nvSpPr>
          <p:cNvPr id="6" name="Прямоугольник 5">
            <a:extLst>
              <a:ext uri="{FF2B5EF4-FFF2-40B4-BE49-F238E27FC236}">
                <a16:creationId xmlns:a16="http://schemas.microsoft.com/office/drawing/2014/main" id="{289B2A93-2BCC-4B1F-A12B-781D14B9F014}"/>
              </a:ext>
            </a:extLst>
          </p:cNvPr>
          <p:cNvSpPr/>
          <p:nvPr/>
        </p:nvSpPr>
        <p:spPr>
          <a:xfrm>
            <a:off x="6400799" y="0"/>
            <a:ext cx="5791201" cy="1477328"/>
          </a:xfrm>
          <a:prstGeom prst="rect">
            <a:avLst/>
          </a:prstGeom>
        </p:spPr>
        <p:txBody>
          <a:bodyPr wrap="square">
            <a:spAutoFit/>
          </a:bodyPr>
          <a:lstStyle/>
          <a:p>
            <a:r>
              <a:rPr lang="ru-RU" dirty="0">
                <a:solidFill>
                  <a:srgbClr val="636363"/>
                </a:solidFill>
                <a:latin typeface="Lora"/>
              </a:rPr>
              <a:t>Слева: модель VGG-19 (19,6 млрд. FLOP) в качестве эталона. Посередине: простая сеть с 34 слоями (3,6 млрд. FLOP). Справа: </a:t>
            </a:r>
            <a:r>
              <a:rPr lang="ru-RU" dirty="0" err="1">
                <a:solidFill>
                  <a:srgbClr val="636363"/>
                </a:solidFill>
                <a:latin typeface="Lora"/>
              </a:rPr>
              <a:t>ResNet</a:t>
            </a:r>
            <a:r>
              <a:rPr lang="ru-RU" dirty="0">
                <a:solidFill>
                  <a:srgbClr val="636363"/>
                </a:solidFill>
                <a:latin typeface="Lora"/>
              </a:rPr>
              <a:t> с 34 слоями (3,6 миллиарда FLOP). Пунктирные быстрые соединения увеличивают размерность.</a:t>
            </a:r>
            <a:endParaRPr lang="ru-RU" dirty="0"/>
          </a:p>
        </p:txBody>
      </p:sp>
      <p:sp>
        <p:nvSpPr>
          <p:cNvPr id="8" name="Прямоугольник 7">
            <a:extLst>
              <a:ext uri="{FF2B5EF4-FFF2-40B4-BE49-F238E27FC236}">
                <a16:creationId xmlns:a16="http://schemas.microsoft.com/office/drawing/2014/main" id="{B6BF1A40-84A8-41D5-A41D-E199AC5F4045}"/>
              </a:ext>
            </a:extLst>
          </p:cNvPr>
          <p:cNvSpPr/>
          <p:nvPr/>
        </p:nvSpPr>
        <p:spPr>
          <a:xfrm>
            <a:off x="6400799" y="1477328"/>
            <a:ext cx="6096000" cy="2308324"/>
          </a:xfrm>
          <a:prstGeom prst="rect">
            <a:avLst/>
          </a:prstGeom>
        </p:spPr>
        <p:txBody>
          <a:bodyPr>
            <a:spAutoFit/>
          </a:bodyPr>
          <a:lstStyle/>
          <a:p>
            <a:r>
              <a:rPr lang="ru-RU" dirty="0"/>
              <a:t> Простые базовые линии как VGG. </a:t>
            </a:r>
            <a:r>
              <a:rPr lang="ru-RU" dirty="0" err="1"/>
              <a:t>Сверточные</a:t>
            </a:r>
            <a:r>
              <a:rPr lang="ru-RU" dirty="0"/>
              <a:t> слои в основном имеют фильтры 3×3 и следуют двум простым правилам:</a:t>
            </a:r>
          </a:p>
          <a:p>
            <a:r>
              <a:rPr lang="ru-RU" dirty="0"/>
              <a:t>1. Для одной и той же выходной карты объектов слои имеют одинаковое количество фильтров;</a:t>
            </a:r>
          </a:p>
          <a:p>
            <a:r>
              <a:rPr lang="ru-RU" dirty="0"/>
              <a:t>2. Если размер карты объектов уменьшается вдвое, число фильтров удваивается, чтобы сохранить временную сложность каждого слоя.</a:t>
            </a:r>
          </a:p>
        </p:txBody>
      </p:sp>
      <p:sp>
        <p:nvSpPr>
          <p:cNvPr id="10" name="Прямоугольник 9">
            <a:extLst>
              <a:ext uri="{FF2B5EF4-FFF2-40B4-BE49-F238E27FC236}">
                <a16:creationId xmlns:a16="http://schemas.microsoft.com/office/drawing/2014/main" id="{F87ED368-32CF-436A-AEE9-AE11BFD683AE}"/>
              </a:ext>
            </a:extLst>
          </p:cNvPr>
          <p:cNvSpPr/>
          <p:nvPr/>
        </p:nvSpPr>
        <p:spPr>
          <a:xfrm>
            <a:off x="6400799" y="3910043"/>
            <a:ext cx="6096000" cy="2585323"/>
          </a:xfrm>
          <a:prstGeom prst="rect">
            <a:avLst/>
          </a:prstGeom>
        </p:spPr>
        <p:txBody>
          <a:bodyPr>
            <a:spAutoFit/>
          </a:bodyPr>
          <a:lstStyle/>
          <a:p>
            <a:r>
              <a:rPr lang="ru-RU" dirty="0" err="1"/>
              <a:t>ResNet</a:t>
            </a:r>
            <a:r>
              <a:rPr lang="ru-RU" dirty="0"/>
              <a:t>: когда размерности увеличиваются (пунктирные лини) рассматривает два варианта:</a:t>
            </a:r>
          </a:p>
          <a:p>
            <a:r>
              <a:rPr lang="ru-RU" dirty="0"/>
              <a:t>1. Быстрое соединение выполняет сопоставление идентификаторов с дополнительными нулями, добавленными для увеличения размерности. Эта опция не вводит никаких дополнительных параметров.</a:t>
            </a:r>
          </a:p>
          <a:p>
            <a:r>
              <a:rPr lang="ru-RU" dirty="0"/>
              <a:t>2. Проекция быстрого соединения  в F (x {W} + x) используется для сопоставления размерностей (выполнено с помощью 1×1 сверток).</a:t>
            </a:r>
          </a:p>
        </p:txBody>
      </p:sp>
    </p:spTree>
    <p:extLst>
      <p:ext uri="{BB962C8B-B14F-4D97-AF65-F5344CB8AC3E}">
        <p14:creationId xmlns:p14="http://schemas.microsoft.com/office/powerpoint/2010/main" val="173073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2.59259E-6 L -0.00052 -0.98033 " pathEditMode="relative" rAng="0" ptsTypes="AA">
                                      <p:cBhvr>
                                        <p:cTn id="6" dur="2000" fill="hold"/>
                                        <p:tgtEl>
                                          <p:spTgt spid="5"/>
                                        </p:tgtEl>
                                        <p:attrNameLst>
                                          <p:attrName>ppt_x</p:attrName>
                                          <p:attrName>ppt_y</p:attrName>
                                        </p:attrNameLst>
                                      </p:cBhvr>
                                      <p:rCtr x="-26" y="-49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neerc.ifmo.ru/wiki/images/3/3e/Net-comparison.png">
            <a:extLst>
              <a:ext uri="{FF2B5EF4-FFF2-40B4-BE49-F238E27FC236}">
                <a16:creationId xmlns:a16="http://schemas.microsoft.com/office/drawing/2014/main" id="{0BBA3EB1-5436-48D7-A517-D5601E9E9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5675"/>
            <a:ext cx="12192000" cy="4946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661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C257EC-427A-47D0-86C5-99ADA90DC590}"/>
              </a:ext>
            </a:extLst>
          </p:cNvPr>
          <p:cNvSpPr>
            <a:spLocks noGrp="1"/>
          </p:cNvSpPr>
          <p:nvPr>
            <p:ph type="title"/>
          </p:nvPr>
        </p:nvSpPr>
        <p:spPr/>
        <p:txBody>
          <a:bodyPr/>
          <a:lstStyle/>
          <a:p>
            <a:r>
              <a:rPr lang="en-US" dirty="0"/>
              <a:t>YOLOv3</a:t>
            </a:r>
            <a:endParaRPr lang="ru-RU" dirty="0"/>
          </a:p>
        </p:txBody>
      </p:sp>
      <p:pic>
        <p:nvPicPr>
          <p:cNvPr id="10242" name="Picture 2" descr="The framework of YOLOv3 neural network for ship detection. | Download  Scientific Diagram">
            <a:extLst>
              <a:ext uri="{FF2B5EF4-FFF2-40B4-BE49-F238E27FC236}">
                <a16:creationId xmlns:a16="http://schemas.microsoft.com/office/drawing/2014/main" id="{235D1617-0A77-442A-88A2-EFF7ED721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4209" y="20782"/>
            <a:ext cx="9137791" cy="683721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2FA43A31-ECD2-4DA6-9B53-6885A295C0E7}"/>
              </a:ext>
            </a:extLst>
          </p:cNvPr>
          <p:cNvSpPr/>
          <p:nvPr/>
        </p:nvSpPr>
        <p:spPr>
          <a:xfrm>
            <a:off x="6209" y="1546439"/>
            <a:ext cx="2772617" cy="4524315"/>
          </a:xfrm>
          <a:prstGeom prst="rect">
            <a:avLst/>
          </a:prstGeom>
        </p:spPr>
        <p:txBody>
          <a:bodyPr wrap="square">
            <a:spAutoFit/>
          </a:bodyPr>
          <a:lstStyle/>
          <a:p>
            <a:r>
              <a:rPr lang="ru-RU" dirty="0"/>
              <a:t>YOLOv3 — это усовершенствованная версия архитектуры YOLO. Она состоит из 106-ти </a:t>
            </a:r>
            <a:r>
              <a:rPr lang="ru-RU" dirty="0" err="1"/>
              <a:t>свёрточных</a:t>
            </a:r>
            <a:r>
              <a:rPr lang="ru-RU" dirty="0"/>
              <a:t> слоев и лучше детектирует небольшие объекты по сравнению с её </a:t>
            </a:r>
            <a:r>
              <a:rPr lang="ru-RU" dirty="0" err="1"/>
              <a:t>предшествиницей</a:t>
            </a:r>
            <a:r>
              <a:rPr lang="ru-RU" dirty="0"/>
              <a:t> YOLOv2. Основная особенность YOLOv3 состоит в том, что на выходе есть три слоя каждый из которых </a:t>
            </a:r>
            <a:r>
              <a:rPr lang="ru-RU" dirty="0" err="1"/>
              <a:t>расчитан</a:t>
            </a:r>
            <a:r>
              <a:rPr lang="ru-RU" dirty="0"/>
              <a:t> на обнаружения объектов разного размера.</a:t>
            </a:r>
          </a:p>
        </p:txBody>
      </p:sp>
    </p:spTree>
    <p:extLst>
      <p:ext uri="{BB962C8B-B14F-4D97-AF65-F5344CB8AC3E}">
        <p14:creationId xmlns:p14="http://schemas.microsoft.com/office/powerpoint/2010/main" val="3847634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 for post">
            <a:extLst>
              <a:ext uri="{FF2B5EF4-FFF2-40B4-BE49-F238E27FC236}">
                <a16:creationId xmlns:a16="http://schemas.microsoft.com/office/drawing/2014/main" id="{D0A05A7A-9EA2-467F-B667-FE4EA6D41F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34777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026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8E1122-4FB2-4718-84BD-A575608E2058}"/>
              </a:ext>
            </a:extLst>
          </p:cNvPr>
          <p:cNvSpPr>
            <a:spLocks noGrp="1"/>
          </p:cNvSpPr>
          <p:nvPr>
            <p:ph type="title"/>
          </p:nvPr>
        </p:nvSpPr>
        <p:spPr/>
        <p:txBody>
          <a:bodyPr/>
          <a:lstStyle/>
          <a:p>
            <a:r>
              <a:rPr lang="ru-RU" dirty="0"/>
              <a:t>Задачи, которые могут решать НС</a:t>
            </a:r>
          </a:p>
        </p:txBody>
      </p:sp>
      <p:sp>
        <p:nvSpPr>
          <p:cNvPr id="3" name="Объект 2">
            <a:extLst>
              <a:ext uri="{FF2B5EF4-FFF2-40B4-BE49-F238E27FC236}">
                <a16:creationId xmlns:a16="http://schemas.microsoft.com/office/drawing/2014/main" id="{6C707586-B0D5-499A-8B80-0C260FC06E86}"/>
              </a:ext>
            </a:extLst>
          </p:cNvPr>
          <p:cNvSpPr>
            <a:spLocks noGrp="1"/>
          </p:cNvSpPr>
          <p:nvPr>
            <p:ph idx="1"/>
          </p:nvPr>
        </p:nvSpPr>
        <p:spPr>
          <a:xfrm>
            <a:off x="838200" y="1535171"/>
            <a:ext cx="10515600" cy="425421"/>
          </a:xfrm>
        </p:spPr>
        <p:txBody>
          <a:bodyPr>
            <a:noAutofit/>
          </a:bodyPr>
          <a:lstStyle/>
          <a:p>
            <a:r>
              <a:rPr lang="ru-RU" sz="4000" b="1" dirty="0"/>
              <a:t>Распознавание объектов</a:t>
            </a:r>
          </a:p>
        </p:txBody>
      </p:sp>
      <p:sp>
        <p:nvSpPr>
          <p:cNvPr id="6" name="TextBox 5">
            <a:extLst>
              <a:ext uri="{FF2B5EF4-FFF2-40B4-BE49-F238E27FC236}">
                <a16:creationId xmlns:a16="http://schemas.microsoft.com/office/drawing/2014/main" id="{7235EEBE-3F4B-40D4-8907-D963338BAEDE}"/>
              </a:ext>
            </a:extLst>
          </p:cNvPr>
          <p:cNvSpPr txBox="1"/>
          <p:nvPr/>
        </p:nvSpPr>
        <p:spPr>
          <a:xfrm>
            <a:off x="486562" y="2655917"/>
            <a:ext cx="3206168" cy="1477328"/>
          </a:xfrm>
          <a:prstGeom prst="rect">
            <a:avLst/>
          </a:prstGeom>
          <a:noFill/>
        </p:spPr>
        <p:txBody>
          <a:bodyPr wrap="square" rtlCol="0">
            <a:spAutoFit/>
          </a:bodyPr>
          <a:lstStyle/>
          <a:p>
            <a:r>
              <a:rPr lang="ru-RU" dirty="0"/>
              <a:t>Задача состоит в том, чтобы по изображению суметь выделить на нем некоторый набор объектов. Возможно указать их расположение</a:t>
            </a:r>
            <a:endParaRPr lang="ru-RU" sz="2000" dirty="0"/>
          </a:p>
        </p:txBody>
      </p:sp>
      <p:pic>
        <p:nvPicPr>
          <p:cNvPr id="2050" name="Picture 2" descr="Open Access proceedings Journal of Physics: Conference series">
            <a:extLst>
              <a:ext uri="{FF2B5EF4-FFF2-40B4-BE49-F238E27FC236}">
                <a16:creationId xmlns:a16="http://schemas.microsoft.com/office/drawing/2014/main" id="{B40575B2-22D9-49BF-A3FF-FD952457BD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8928" y="1293842"/>
            <a:ext cx="335280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Системы компьютерного зрения: современные задачи и методы - Control  Engineering Russia">
            <a:extLst>
              <a:ext uri="{FF2B5EF4-FFF2-40B4-BE49-F238E27FC236}">
                <a16:creationId xmlns:a16="http://schemas.microsoft.com/office/drawing/2014/main" id="{83CBCE09-C31E-4D7A-A053-1B97A36D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947" y="2790856"/>
            <a:ext cx="5004667" cy="3861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858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Using YOLOv3 for real-time detection of PPE and Fire | by Rupali Roy |  Towards Data Science">
            <a:extLst>
              <a:ext uri="{FF2B5EF4-FFF2-40B4-BE49-F238E27FC236}">
                <a16:creationId xmlns:a16="http://schemas.microsoft.com/office/drawing/2014/main" id="{1AB480AF-F586-4389-8BC5-70A1675AB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972550" cy="664845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habrastorage.org/webt/3d/j3/rl/3dj3rlk_te-4x-pthae9mreq7k0.png">
            <a:extLst>
              <a:ext uri="{FF2B5EF4-FFF2-40B4-BE49-F238E27FC236}">
                <a16:creationId xmlns:a16="http://schemas.microsoft.com/office/drawing/2014/main" id="{AECE8524-D348-446E-9C48-7185DBA6CA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1969" y="435182"/>
            <a:ext cx="4040031" cy="5514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296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Image for post">
            <a:extLst>
              <a:ext uri="{FF2B5EF4-FFF2-40B4-BE49-F238E27FC236}">
                <a16:creationId xmlns:a16="http://schemas.microsoft.com/office/drawing/2014/main" id="{EF7501FB-664B-4D9E-B3EE-4D6F638B9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41" y="1187532"/>
            <a:ext cx="6159829" cy="375854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for post">
            <a:extLst>
              <a:ext uri="{FF2B5EF4-FFF2-40B4-BE49-F238E27FC236}">
                <a16:creationId xmlns:a16="http://schemas.microsoft.com/office/drawing/2014/main" id="{9604B2B8-B0B6-4574-9AED-72E6612F947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419850" y="986210"/>
            <a:ext cx="5772150" cy="460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034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EDAFD5-2DF6-4433-80DC-9F723261D4B5}"/>
              </a:ext>
            </a:extLst>
          </p:cNvPr>
          <p:cNvSpPr>
            <a:spLocks noGrp="1"/>
          </p:cNvSpPr>
          <p:nvPr>
            <p:ph type="title"/>
          </p:nvPr>
        </p:nvSpPr>
        <p:spPr/>
        <p:txBody>
          <a:bodyPr/>
          <a:lstStyle/>
          <a:p>
            <a:r>
              <a:rPr lang="en-US" dirty="0"/>
              <a:t>YOLO v4</a:t>
            </a:r>
            <a:endParaRPr lang="ru-RU" dirty="0"/>
          </a:p>
        </p:txBody>
      </p:sp>
      <p:pic>
        <p:nvPicPr>
          <p:cNvPr id="15362" name="Picture 2" descr="Image for post">
            <a:extLst>
              <a:ext uri="{FF2B5EF4-FFF2-40B4-BE49-F238E27FC236}">
                <a16:creationId xmlns:a16="http://schemas.microsoft.com/office/drawing/2014/main" id="{3CD1EA8F-B731-4A1A-B191-6FDDC19C6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67" y="1923803"/>
            <a:ext cx="11625315" cy="36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47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Image for post">
            <a:extLst>
              <a:ext uri="{FF2B5EF4-FFF2-40B4-BE49-F238E27FC236}">
                <a16:creationId xmlns:a16="http://schemas.microsoft.com/office/drawing/2014/main" id="{E1F2AAAE-AB96-4583-B2F1-63C9ACD0D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774" y="154379"/>
            <a:ext cx="11337728" cy="6436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034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Блок-схема: альтернативный процесс 36">
            <a:extLst>
              <a:ext uri="{FF2B5EF4-FFF2-40B4-BE49-F238E27FC236}">
                <a16:creationId xmlns:a16="http://schemas.microsoft.com/office/drawing/2014/main" id="{4A7C79EB-6EDC-485B-8C29-091B5652042F}"/>
              </a:ext>
            </a:extLst>
          </p:cNvPr>
          <p:cNvSpPr/>
          <p:nvPr/>
        </p:nvSpPr>
        <p:spPr>
          <a:xfrm>
            <a:off x="4123306" y="4671594"/>
            <a:ext cx="3342043" cy="749908"/>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C2DA4CF2-5BF6-4384-BCF9-26C30648F0F3}"/>
              </a:ext>
            </a:extLst>
          </p:cNvPr>
          <p:cNvSpPr>
            <a:spLocks noGrp="1"/>
          </p:cNvSpPr>
          <p:nvPr>
            <p:ph type="title"/>
          </p:nvPr>
        </p:nvSpPr>
        <p:spPr>
          <a:xfrm>
            <a:off x="838200" y="365125"/>
            <a:ext cx="10515600" cy="1325563"/>
          </a:xfrm>
        </p:spPr>
        <p:txBody>
          <a:bodyPr/>
          <a:lstStyle/>
          <a:p>
            <a:r>
              <a:rPr lang="ru-RU" dirty="0"/>
              <a:t>Сегментация изображений</a:t>
            </a:r>
          </a:p>
        </p:txBody>
      </p:sp>
      <p:pic>
        <p:nvPicPr>
          <p:cNvPr id="4" name="Рисунок 3">
            <a:extLst>
              <a:ext uri="{FF2B5EF4-FFF2-40B4-BE49-F238E27FC236}">
                <a16:creationId xmlns:a16="http://schemas.microsoft.com/office/drawing/2014/main" id="{24CB0941-E1F0-4A7C-982D-235112855648}"/>
              </a:ext>
            </a:extLst>
          </p:cNvPr>
          <p:cNvPicPr>
            <a:picLocks noChangeAspect="1"/>
          </p:cNvPicPr>
          <p:nvPr/>
        </p:nvPicPr>
        <p:blipFill>
          <a:blip r:embed="rId2"/>
          <a:stretch>
            <a:fillRect/>
          </a:stretch>
        </p:blipFill>
        <p:spPr>
          <a:xfrm>
            <a:off x="838200" y="1924050"/>
            <a:ext cx="2945803" cy="3429000"/>
          </a:xfrm>
          <a:prstGeom prst="rect">
            <a:avLst/>
          </a:prstGeom>
        </p:spPr>
      </p:pic>
      <p:sp>
        <p:nvSpPr>
          <p:cNvPr id="7" name="Блок-схема: данные 6">
            <a:extLst>
              <a:ext uri="{FF2B5EF4-FFF2-40B4-BE49-F238E27FC236}">
                <a16:creationId xmlns:a16="http://schemas.microsoft.com/office/drawing/2014/main" id="{82861B3C-DAC1-4FEA-842C-0638AE89604E}"/>
              </a:ext>
            </a:extLst>
          </p:cNvPr>
          <p:cNvSpPr/>
          <p:nvPr/>
        </p:nvSpPr>
        <p:spPr>
          <a:xfrm>
            <a:off x="3973157" y="3016251"/>
            <a:ext cx="769620" cy="586740"/>
          </a:xfrm>
          <a:prstGeom prst="flowChartInputOutp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pic>
        <p:nvPicPr>
          <p:cNvPr id="8" name="Рисунок 7">
            <a:extLst>
              <a:ext uri="{FF2B5EF4-FFF2-40B4-BE49-F238E27FC236}">
                <a16:creationId xmlns:a16="http://schemas.microsoft.com/office/drawing/2014/main" id="{83D3FA57-B602-44F7-8B4C-62839AAA0A35}"/>
              </a:ext>
            </a:extLst>
          </p:cNvPr>
          <p:cNvPicPr>
            <a:picLocks noChangeAspect="1"/>
          </p:cNvPicPr>
          <p:nvPr/>
        </p:nvPicPr>
        <p:blipFill>
          <a:blip r:embed="rId3"/>
          <a:stretch>
            <a:fillRect/>
          </a:stretch>
        </p:blipFill>
        <p:spPr>
          <a:xfrm>
            <a:off x="4171025" y="3092769"/>
            <a:ext cx="373883" cy="433704"/>
          </a:xfrm>
          <a:prstGeom prst="rect">
            <a:avLst/>
          </a:prstGeom>
        </p:spPr>
      </p:pic>
      <p:sp>
        <p:nvSpPr>
          <p:cNvPr id="9" name="Блок-схема: типовой процесс 8">
            <a:extLst>
              <a:ext uri="{FF2B5EF4-FFF2-40B4-BE49-F238E27FC236}">
                <a16:creationId xmlns:a16="http://schemas.microsoft.com/office/drawing/2014/main" id="{DF47876E-A1A0-4EB0-910F-4685716F8333}"/>
              </a:ext>
            </a:extLst>
          </p:cNvPr>
          <p:cNvSpPr/>
          <p:nvPr/>
        </p:nvSpPr>
        <p:spPr>
          <a:xfrm>
            <a:off x="4931931" y="2151380"/>
            <a:ext cx="1764613" cy="2321559"/>
          </a:xfrm>
          <a:prstGeom prst="flowChartPredefined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ru-RU" dirty="0"/>
              <a:t>Нейронная сеть</a:t>
            </a:r>
          </a:p>
        </p:txBody>
      </p:sp>
      <p:cxnSp>
        <p:nvCxnSpPr>
          <p:cNvPr id="11" name="Соединитель: уступ 10">
            <a:extLst>
              <a:ext uri="{FF2B5EF4-FFF2-40B4-BE49-F238E27FC236}">
                <a16:creationId xmlns:a16="http://schemas.microsoft.com/office/drawing/2014/main" id="{8022578B-A556-4DEC-AD64-17C29532DD53}"/>
              </a:ext>
            </a:extLst>
          </p:cNvPr>
          <p:cNvCxnSpPr>
            <a:cxnSpLocks/>
            <a:stCxn id="7" idx="5"/>
            <a:endCxn id="9" idx="1"/>
          </p:cNvCxnSpPr>
          <p:nvPr/>
        </p:nvCxnSpPr>
        <p:spPr>
          <a:xfrm>
            <a:off x="4665815" y="3309621"/>
            <a:ext cx="266116" cy="2539"/>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3" name="Рисунок 2">
            <a:extLst>
              <a:ext uri="{FF2B5EF4-FFF2-40B4-BE49-F238E27FC236}">
                <a16:creationId xmlns:a16="http://schemas.microsoft.com/office/drawing/2014/main" id="{820B6613-758C-4535-A46F-0D69925651EE}"/>
              </a:ext>
            </a:extLst>
          </p:cNvPr>
          <p:cNvPicPr>
            <a:picLocks noChangeAspect="1"/>
          </p:cNvPicPr>
          <p:nvPr/>
        </p:nvPicPr>
        <p:blipFill>
          <a:blip r:embed="rId4"/>
          <a:stretch>
            <a:fillRect/>
          </a:stretch>
        </p:blipFill>
        <p:spPr>
          <a:xfrm>
            <a:off x="838201" y="1924050"/>
            <a:ext cx="2937088" cy="3418855"/>
          </a:xfrm>
          <a:prstGeom prst="rect">
            <a:avLst/>
          </a:prstGeom>
        </p:spPr>
      </p:pic>
      <p:sp>
        <p:nvSpPr>
          <p:cNvPr id="10" name="Блок-схема: документ 9">
            <a:extLst>
              <a:ext uri="{FF2B5EF4-FFF2-40B4-BE49-F238E27FC236}">
                <a16:creationId xmlns:a16="http://schemas.microsoft.com/office/drawing/2014/main" id="{45A69683-1FE6-405E-BFF0-8FAC61874109}"/>
              </a:ext>
            </a:extLst>
          </p:cNvPr>
          <p:cNvSpPr/>
          <p:nvPr/>
        </p:nvSpPr>
        <p:spPr>
          <a:xfrm>
            <a:off x="7172696" y="2962773"/>
            <a:ext cx="938150" cy="706704"/>
          </a:xfrm>
          <a:prstGeom prst="flowChart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pic>
        <p:nvPicPr>
          <p:cNvPr id="12" name="Рисунок 11">
            <a:extLst>
              <a:ext uri="{FF2B5EF4-FFF2-40B4-BE49-F238E27FC236}">
                <a16:creationId xmlns:a16="http://schemas.microsoft.com/office/drawing/2014/main" id="{07F8BBC7-51E3-423C-9CC6-8932A0691643}"/>
              </a:ext>
            </a:extLst>
          </p:cNvPr>
          <p:cNvPicPr>
            <a:picLocks noChangeAspect="1"/>
          </p:cNvPicPr>
          <p:nvPr/>
        </p:nvPicPr>
        <p:blipFill>
          <a:blip r:embed="rId5"/>
          <a:stretch>
            <a:fillRect/>
          </a:stretch>
        </p:blipFill>
        <p:spPr>
          <a:xfrm>
            <a:off x="7406823" y="2962773"/>
            <a:ext cx="509092" cy="592718"/>
          </a:xfrm>
          <a:prstGeom prst="rect">
            <a:avLst/>
          </a:prstGeom>
        </p:spPr>
      </p:pic>
      <p:cxnSp>
        <p:nvCxnSpPr>
          <p:cNvPr id="16" name="Соединитель: уступ 15">
            <a:extLst>
              <a:ext uri="{FF2B5EF4-FFF2-40B4-BE49-F238E27FC236}">
                <a16:creationId xmlns:a16="http://schemas.microsoft.com/office/drawing/2014/main" id="{DFC44B1B-7EC7-4D0E-ADCA-E322B9E3BE07}"/>
              </a:ext>
            </a:extLst>
          </p:cNvPr>
          <p:cNvCxnSpPr>
            <a:cxnSpLocks/>
            <a:stCxn id="9" idx="3"/>
            <a:endCxn id="10" idx="1"/>
          </p:cNvCxnSpPr>
          <p:nvPr/>
        </p:nvCxnSpPr>
        <p:spPr>
          <a:xfrm>
            <a:off x="6696544" y="3312160"/>
            <a:ext cx="476152" cy="3965"/>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1" name="Рисунок 20">
            <a:extLst>
              <a:ext uri="{FF2B5EF4-FFF2-40B4-BE49-F238E27FC236}">
                <a16:creationId xmlns:a16="http://schemas.microsoft.com/office/drawing/2014/main" id="{98A4E200-EC92-47F2-B42B-06D59CA3863C}"/>
              </a:ext>
            </a:extLst>
          </p:cNvPr>
          <p:cNvPicPr>
            <a:picLocks noChangeAspect="1"/>
          </p:cNvPicPr>
          <p:nvPr/>
        </p:nvPicPr>
        <p:blipFill>
          <a:blip r:embed="rId5"/>
          <a:stretch>
            <a:fillRect/>
          </a:stretch>
        </p:blipFill>
        <p:spPr>
          <a:xfrm>
            <a:off x="9109827" y="1960049"/>
            <a:ext cx="2936492" cy="3418855"/>
          </a:xfrm>
          <a:prstGeom prst="rect">
            <a:avLst/>
          </a:prstGeom>
        </p:spPr>
      </p:pic>
      <p:sp>
        <p:nvSpPr>
          <p:cNvPr id="27" name="Прямоугольник 26">
            <a:extLst>
              <a:ext uri="{FF2B5EF4-FFF2-40B4-BE49-F238E27FC236}">
                <a16:creationId xmlns:a16="http://schemas.microsoft.com/office/drawing/2014/main" id="{B0308063-B54B-4764-8CE3-FD8F4F60EBFC}"/>
              </a:ext>
            </a:extLst>
          </p:cNvPr>
          <p:cNvSpPr/>
          <p:nvPr/>
        </p:nvSpPr>
        <p:spPr>
          <a:xfrm>
            <a:off x="6690421" y="2639251"/>
            <a:ext cx="881973" cy="369332"/>
          </a:xfrm>
          <a:prstGeom prst="rect">
            <a:avLst/>
          </a:prstGeom>
        </p:spPr>
        <p:txBody>
          <a:bodyPr wrap="none">
            <a:spAutoFit/>
          </a:bodyPr>
          <a:lstStyle/>
          <a:p>
            <a:r>
              <a:rPr lang="en-US" dirty="0"/>
              <a:t>P=</a:t>
            </a:r>
            <a:r>
              <a:rPr lang="ru-RU" dirty="0">
                <a:sym typeface="Symbol" panose="05050102010706020507" pitchFamily="18" charset="2"/>
              </a:rPr>
              <a:t></a:t>
            </a:r>
            <a:r>
              <a:rPr lang="en-US" dirty="0">
                <a:sym typeface="Symbol" panose="05050102010706020507" pitchFamily="18" charset="2"/>
              </a:rPr>
              <a:t>(y</a:t>
            </a:r>
            <a:r>
              <a:rPr lang="en-US" baseline="-25000" dirty="0">
                <a:sym typeface="Symbol" panose="05050102010706020507" pitchFamily="18" charset="2"/>
              </a:rPr>
              <a:t>0</a:t>
            </a:r>
            <a:r>
              <a:rPr lang="en-US" dirty="0">
                <a:sym typeface="Symbol" panose="05050102010706020507" pitchFamily="18" charset="2"/>
              </a:rPr>
              <a:t>)</a:t>
            </a: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28B15A5F-ED8D-4796-95E0-5A51791DE3BC}"/>
                  </a:ext>
                </a:extLst>
              </p:cNvPr>
              <p:cNvSpPr txBox="1"/>
              <p:nvPr/>
            </p:nvSpPr>
            <p:spPr>
              <a:xfrm>
                <a:off x="4744996" y="4766309"/>
                <a:ext cx="2109808" cy="70352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rPr>
                        <m:t>F</m:t>
                      </m:r>
                      <m:r>
                        <a:rPr lang="en-US"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r>
                            <a:rPr lang="en-US" b="0" i="1" smtClean="0">
                              <a:latin typeface="Cambria Math" panose="02040503050406030204" pitchFamily="18" charset="0"/>
                            </a:rPr>
                            <m:t>𝐵𝐶𝐸</m:t>
                          </m:r>
                          <m:r>
                            <a:rPr lang="en-US" b="0" i="1" smtClean="0">
                              <a:latin typeface="Cambria Math" panose="02040503050406030204" pitchFamily="18" charset="0"/>
                            </a:rPr>
                            <m:t>(</m:t>
                          </m:r>
                          <m:r>
                            <m:rPr>
                              <m:nor/>
                            </m:rPr>
                            <a:rPr lang="ru-RU" dirty="0">
                              <a:sym typeface="Symbol" panose="05050102010706020507" pitchFamily="18" charset="2"/>
                            </a:rPr>
                            <m:t></m:t>
                          </m:r>
                          <m:r>
                            <m:rPr>
                              <m:nor/>
                            </m:rPr>
                            <a:rPr lang="en-US" dirty="0">
                              <a:sym typeface="Symbol" panose="05050102010706020507" pitchFamily="18" charset="2"/>
                            </a:rPr>
                            <m:t>(</m:t>
                          </m:r>
                          <m:r>
                            <m:rPr>
                              <m:nor/>
                            </m:rPr>
                            <a:rPr lang="en-US" dirty="0">
                              <a:sym typeface="Symbol" panose="05050102010706020507" pitchFamily="18" charset="2"/>
                            </a:rPr>
                            <m:t>yj</m:t>
                          </m:r>
                          <m:r>
                            <m:rPr>
                              <m:nor/>
                            </m:rPr>
                            <a:rPr lang="en-US" dirty="0">
                              <a:sym typeface="Symbol" panose="05050102010706020507" pitchFamily="18" charset="2"/>
                            </a:rPr>
                            <m:t>)</m:t>
                          </m:r>
                          <m:r>
                            <a:rPr lang="en-US" b="0" i="1" dirty="0" smtClean="0">
                              <a:latin typeface="Cambria Math" panose="02040503050406030204" pitchFamily="18" charset="0"/>
                              <a:sym typeface="Symbol" panose="05050102010706020507" pitchFamily="18" charset="2"/>
                            </a:rPr>
                            <m:t>,</m:t>
                          </m:r>
                          <m:sSub>
                            <m:sSubPr>
                              <m:ctrlPr>
                                <a:rPr lang="en-US" b="0" i="1" dirty="0" smtClean="0">
                                  <a:latin typeface="Cambria Math" panose="02040503050406030204" pitchFamily="18" charset="0"/>
                                  <a:sym typeface="Symbol" panose="05050102010706020507" pitchFamily="18" charset="2"/>
                                </a:rPr>
                              </m:ctrlPr>
                            </m:sSubPr>
                            <m:e>
                              <m:r>
                                <a:rPr lang="en-US" b="0" i="1" dirty="0" smtClean="0">
                                  <a:latin typeface="Cambria Math" panose="02040503050406030204" pitchFamily="18" charset="0"/>
                                  <a:sym typeface="Symbol" panose="05050102010706020507" pitchFamily="18" charset="2"/>
                                </a:rPr>
                                <m:t>𝑡</m:t>
                              </m:r>
                            </m:e>
                            <m:sub>
                              <m:r>
                                <a:rPr lang="en-US" b="0" i="1" dirty="0" smtClean="0">
                                  <a:latin typeface="Cambria Math" panose="02040503050406030204" pitchFamily="18" charset="0"/>
                                  <a:sym typeface="Symbol" panose="05050102010706020507" pitchFamily="18" charset="2"/>
                                </a:rPr>
                                <m:t>𝑗</m:t>
                              </m:r>
                            </m:sub>
                          </m:sSub>
                          <m:r>
                            <a:rPr lang="en-US" b="0" i="1" dirty="0" smtClean="0">
                              <a:latin typeface="Cambria Math" panose="02040503050406030204" pitchFamily="18" charset="0"/>
                              <a:sym typeface="Symbol" panose="05050102010706020507" pitchFamily="18" charset="2"/>
                            </a:rPr>
                            <m:t>)</m:t>
                          </m:r>
                        </m:e>
                      </m:nary>
                    </m:oMath>
                  </m:oMathPara>
                </a14:m>
                <a:endParaRPr lang="ru-RU" dirty="0"/>
              </a:p>
            </p:txBody>
          </p:sp>
        </mc:Choice>
        <mc:Fallback>
          <p:sp>
            <p:nvSpPr>
              <p:cNvPr id="32" name="TextBox 31">
                <a:extLst>
                  <a:ext uri="{FF2B5EF4-FFF2-40B4-BE49-F238E27FC236}">
                    <a16:creationId xmlns:a16="http://schemas.microsoft.com/office/drawing/2014/main" id="{28B15A5F-ED8D-4796-95E0-5A51791DE3BC}"/>
                  </a:ext>
                </a:extLst>
              </p:cNvPr>
              <p:cNvSpPr txBox="1">
                <a:spLocks noRot="1" noChangeAspect="1" noMove="1" noResize="1" noEditPoints="1" noAdjustHandles="1" noChangeArrowheads="1" noChangeShapeType="1" noTextEdit="1"/>
              </p:cNvSpPr>
              <p:nvPr/>
            </p:nvSpPr>
            <p:spPr>
              <a:xfrm>
                <a:off x="4744996" y="4766309"/>
                <a:ext cx="2109808" cy="703526"/>
              </a:xfrm>
              <a:prstGeom prst="rect">
                <a:avLst/>
              </a:prstGeom>
              <a:blipFill>
                <a:blip r:embed="rId6"/>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82145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7" grpId="0"/>
      <p:bldP spid="3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2316F6-878C-45C6-9FE2-B0C352D7E802}"/>
              </a:ext>
            </a:extLst>
          </p:cNvPr>
          <p:cNvSpPr>
            <a:spLocks noGrp="1"/>
          </p:cNvSpPr>
          <p:nvPr>
            <p:ph type="title"/>
          </p:nvPr>
        </p:nvSpPr>
        <p:spPr/>
        <p:txBody>
          <a:bodyPr/>
          <a:lstStyle/>
          <a:p>
            <a:r>
              <a:rPr lang="en-US" dirty="0"/>
              <a:t>U-Net</a:t>
            </a:r>
            <a:endParaRPr lang="ru-RU" dirty="0"/>
          </a:p>
        </p:txBody>
      </p:sp>
      <p:pic>
        <p:nvPicPr>
          <p:cNvPr id="16386" name="Picture 2" descr="http://www.compvision.ru/forum/uploads/monthly_2017_08/599d1b5ee981a__018.png.9eaa17fc9640d7c603eb7a53c1988804.png">
            <a:extLst>
              <a:ext uri="{FF2B5EF4-FFF2-40B4-BE49-F238E27FC236}">
                <a16:creationId xmlns:a16="http://schemas.microsoft.com/office/drawing/2014/main" id="{162995AC-DC7A-40CA-A110-D49A41721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168" y="1908504"/>
            <a:ext cx="12039831" cy="4643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871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2316F6-878C-45C6-9FE2-B0C352D7E802}"/>
              </a:ext>
            </a:extLst>
          </p:cNvPr>
          <p:cNvSpPr>
            <a:spLocks noGrp="1"/>
          </p:cNvSpPr>
          <p:nvPr>
            <p:ph type="title"/>
          </p:nvPr>
        </p:nvSpPr>
        <p:spPr/>
        <p:txBody>
          <a:bodyPr/>
          <a:lstStyle/>
          <a:p>
            <a:r>
              <a:rPr lang="en-US" dirty="0"/>
              <a:t>U-Net</a:t>
            </a:r>
            <a:endParaRPr lang="ru-RU" dirty="0"/>
          </a:p>
        </p:txBody>
      </p:sp>
      <p:pic>
        <p:nvPicPr>
          <p:cNvPr id="17410" name="Picture 2" descr="Схема U-Net">
            <a:extLst>
              <a:ext uri="{FF2B5EF4-FFF2-40B4-BE49-F238E27FC236}">
                <a16:creationId xmlns:a16="http://schemas.microsoft.com/office/drawing/2014/main" id="{A5E1B8F0-7DA9-44EA-9DCE-8D3DC359E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3232" y="0"/>
            <a:ext cx="9469807" cy="3538847"/>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a:extLst>
              <a:ext uri="{FF2B5EF4-FFF2-40B4-BE49-F238E27FC236}">
                <a16:creationId xmlns:a16="http://schemas.microsoft.com/office/drawing/2014/main" id="{D5623A69-38D9-4626-92C6-66CCF3952E7E}"/>
              </a:ext>
            </a:extLst>
          </p:cNvPr>
          <p:cNvSpPr/>
          <p:nvPr/>
        </p:nvSpPr>
        <p:spPr>
          <a:xfrm>
            <a:off x="150421" y="3322776"/>
            <a:ext cx="10339449" cy="3170099"/>
          </a:xfrm>
          <a:prstGeom prst="rect">
            <a:avLst/>
          </a:prstGeom>
        </p:spPr>
        <p:txBody>
          <a:bodyPr wrap="square">
            <a:spAutoFit/>
          </a:bodyPr>
          <a:lstStyle/>
          <a:p>
            <a:r>
              <a:rPr lang="ru-RU" sz="2000" dirty="0">
                <a:solidFill>
                  <a:srgbClr val="191000"/>
                </a:solidFill>
                <a:latin typeface="Lora"/>
              </a:rPr>
              <a:t>На каждом этапе понижающей дискретизации каналы свойств удваиваются. Каждый шаг в расширяющемся пути состоит из операции повышающей дискретизации карты свойств, за которой следуют:</a:t>
            </a:r>
          </a:p>
          <a:p>
            <a:pPr>
              <a:buFont typeface="Arial" panose="020B0604020202020204" pitchFamily="34" charset="0"/>
              <a:buChar char="•"/>
            </a:pPr>
            <a:r>
              <a:rPr lang="ru-RU" sz="2000" dirty="0">
                <a:solidFill>
                  <a:srgbClr val="191000"/>
                </a:solidFill>
                <a:latin typeface="Lora"/>
              </a:rPr>
              <a:t>свертка 2×2, которая уменьшает количество каналов свойств;</a:t>
            </a:r>
          </a:p>
          <a:p>
            <a:pPr>
              <a:buFont typeface="Arial" panose="020B0604020202020204" pitchFamily="34" charset="0"/>
              <a:buChar char="•"/>
            </a:pPr>
            <a:r>
              <a:rPr lang="ru-RU" sz="2000" dirty="0">
                <a:solidFill>
                  <a:srgbClr val="191000"/>
                </a:solidFill>
                <a:latin typeface="Lora"/>
              </a:rPr>
              <a:t>объединение с соответствующим образом обрезанной картой свойств из стягивающегося пути;</a:t>
            </a:r>
          </a:p>
          <a:p>
            <a:pPr>
              <a:buFont typeface="Arial" panose="020B0604020202020204" pitchFamily="34" charset="0"/>
              <a:buChar char="•"/>
            </a:pPr>
            <a:r>
              <a:rPr lang="ru-RU" sz="2000" dirty="0">
                <a:solidFill>
                  <a:srgbClr val="191000"/>
                </a:solidFill>
                <a:latin typeface="Lora"/>
              </a:rPr>
              <a:t>две 3×3 свертки, за которыми следует </a:t>
            </a:r>
            <a:r>
              <a:rPr lang="ru-RU" sz="2000" dirty="0" err="1">
                <a:solidFill>
                  <a:srgbClr val="191000"/>
                </a:solidFill>
                <a:latin typeface="Lora"/>
              </a:rPr>
              <a:t>ReLU</a:t>
            </a:r>
            <a:r>
              <a:rPr lang="ru-RU" sz="2000" dirty="0">
                <a:solidFill>
                  <a:srgbClr val="191000"/>
                </a:solidFill>
                <a:latin typeface="Lora"/>
              </a:rPr>
              <a:t>.</a:t>
            </a:r>
          </a:p>
          <a:p>
            <a:r>
              <a:rPr lang="ru-RU" sz="2000" dirty="0">
                <a:solidFill>
                  <a:srgbClr val="191000"/>
                </a:solidFill>
                <a:latin typeface="Lora"/>
              </a:rPr>
              <a:t>Обрезка необходима из-за потери граничных пикселей при каждой свертке.</a:t>
            </a:r>
            <a:endParaRPr lang="en-US" sz="2000" dirty="0">
              <a:solidFill>
                <a:srgbClr val="191000"/>
              </a:solidFill>
              <a:latin typeface="Lora"/>
            </a:endParaRPr>
          </a:p>
          <a:p>
            <a:r>
              <a:rPr lang="ru-RU" sz="2000" dirty="0"/>
              <a:t>На последнем слое используется свертка 1×1 для сопоставления каждого 64-компонентного вектора свойств с желаемым количеством классов. Всего сеть содержит 23 </a:t>
            </a:r>
            <a:r>
              <a:rPr lang="ru-RU" sz="2000" dirty="0" err="1"/>
              <a:t>сверточных</a:t>
            </a:r>
            <a:r>
              <a:rPr lang="ru-RU" sz="2000" dirty="0"/>
              <a:t> слоя.</a:t>
            </a:r>
            <a:endParaRPr lang="ru-RU" sz="2000" b="0" i="0" dirty="0">
              <a:solidFill>
                <a:srgbClr val="191000"/>
              </a:solidFill>
              <a:effectLst/>
              <a:latin typeface="Lora"/>
            </a:endParaRPr>
          </a:p>
        </p:txBody>
      </p:sp>
    </p:spTree>
    <p:extLst>
      <p:ext uri="{BB962C8B-B14F-4D97-AF65-F5344CB8AC3E}">
        <p14:creationId xmlns:p14="http://schemas.microsoft.com/office/powerpoint/2010/main" val="297528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8716C8C-66D6-4AC6-B8F6-280BE03C475C}"/>
              </a:ext>
            </a:extLst>
          </p:cNvPr>
          <p:cNvSpPr>
            <a:spLocks noGrp="1"/>
          </p:cNvSpPr>
          <p:nvPr>
            <p:ph type="title"/>
          </p:nvPr>
        </p:nvSpPr>
        <p:spPr>
          <a:xfrm>
            <a:off x="185057" y="202503"/>
            <a:ext cx="10515600" cy="1325563"/>
          </a:xfrm>
        </p:spPr>
        <p:txBody>
          <a:bodyPr/>
          <a:lstStyle/>
          <a:p>
            <a:r>
              <a:rPr lang="en-US" dirty="0"/>
              <a:t>GitHub-</a:t>
            </a:r>
            <a:r>
              <a:rPr lang="ru-RU" dirty="0"/>
              <a:t>сегментация</a:t>
            </a:r>
          </a:p>
        </p:txBody>
      </p:sp>
      <p:sp>
        <p:nvSpPr>
          <p:cNvPr id="3" name="Объект 2">
            <a:extLst>
              <a:ext uri="{FF2B5EF4-FFF2-40B4-BE49-F238E27FC236}">
                <a16:creationId xmlns:a16="http://schemas.microsoft.com/office/drawing/2014/main" id="{F993676E-DD2E-4184-A17B-EF51C566FA36}"/>
              </a:ext>
            </a:extLst>
          </p:cNvPr>
          <p:cNvSpPr>
            <a:spLocks noGrp="1"/>
          </p:cNvSpPr>
          <p:nvPr>
            <p:ph idx="1"/>
          </p:nvPr>
        </p:nvSpPr>
        <p:spPr>
          <a:xfrm>
            <a:off x="0" y="1826549"/>
            <a:ext cx="10515600" cy="4351338"/>
          </a:xfrm>
        </p:spPr>
        <p:txBody>
          <a:bodyPr/>
          <a:lstStyle/>
          <a:p>
            <a:r>
              <a:rPr lang="en-US" u="sng" dirty="0" err="1">
                <a:hlinkClick r:id="rId2"/>
              </a:rPr>
              <a:t>divamgupta</a:t>
            </a:r>
            <a:r>
              <a:rPr lang="en-US" dirty="0"/>
              <a:t>/</a:t>
            </a:r>
            <a:r>
              <a:rPr lang="en-US" b="1" dirty="0">
                <a:hlinkClick r:id="rId3"/>
              </a:rPr>
              <a:t>image-segmentation-</a:t>
            </a:r>
            <a:br>
              <a:rPr lang="en-US" b="1" dirty="0">
                <a:hlinkClick r:id="rId3"/>
              </a:rPr>
            </a:br>
            <a:r>
              <a:rPr lang="en-US" b="1" dirty="0" err="1">
                <a:hlinkClick r:id="rId3"/>
              </a:rPr>
              <a:t>keras</a:t>
            </a:r>
            <a:endParaRPr lang="en-US" dirty="0"/>
          </a:p>
          <a:p>
            <a:r>
              <a:rPr lang="en-US" u="sng" dirty="0" err="1">
                <a:hlinkClick r:id="rId4"/>
              </a:rPr>
              <a:t>LeeJunHyun</a:t>
            </a:r>
            <a:r>
              <a:rPr lang="en-US" dirty="0"/>
              <a:t>/</a:t>
            </a:r>
            <a:r>
              <a:rPr lang="en-US" b="1" dirty="0" err="1">
                <a:hlinkClick r:id="rId5"/>
              </a:rPr>
              <a:t>Image_Segmentation</a:t>
            </a:r>
            <a:endParaRPr lang="en-US" dirty="0"/>
          </a:p>
          <a:p>
            <a:r>
              <a:rPr lang="en-US" u="sng" dirty="0">
                <a:hlinkClick r:id="rId6"/>
              </a:rPr>
              <a:t>AKSHAYUBHAT</a:t>
            </a:r>
            <a:r>
              <a:rPr lang="en-US" dirty="0"/>
              <a:t>/</a:t>
            </a:r>
            <a:r>
              <a:rPr lang="en-US" b="1" dirty="0" err="1">
                <a:hlinkClick r:id="rId7"/>
              </a:rPr>
              <a:t>ImageSegmentation</a:t>
            </a:r>
            <a:endParaRPr lang="en-US" b="1" dirty="0"/>
          </a:p>
          <a:p>
            <a:br>
              <a:rPr lang="en-US" dirty="0"/>
            </a:br>
            <a:br>
              <a:rPr lang="ru-RU" dirty="0"/>
            </a:br>
            <a:endParaRPr lang="ru-RU" dirty="0"/>
          </a:p>
        </p:txBody>
      </p:sp>
      <p:graphicFrame>
        <p:nvGraphicFramePr>
          <p:cNvPr id="4" name="Таблица 3">
            <a:extLst>
              <a:ext uri="{FF2B5EF4-FFF2-40B4-BE49-F238E27FC236}">
                <a16:creationId xmlns:a16="http://schemas.microsoft.com/office/drawing/2014/main" id="{7980F980-1300-4D40-95FF-F3597BE169C9}"/>
              </a:ext>
            </a:extLst>
          </p:cNvPr>
          <p:cNvGraphicFramePr>
            <a:graphicFrameLocks noGrp="1"/>
          </p:cNvGraphicFramePr>
          <p:nvPr>
            <p:extLst>
              <p:ext uri="{D42A27DB-BD31-4B8C-83A1-F6EECF244321}">
                <p14:modId xmlns:p14="http://schemas.microsoft.com/office/powerpoint/2010/main" val="1928161675"/>
              </p:ext>
            </p:extLst>
          </p:nvPr>
        </p:nvGraphicFramePr>
        <p:xfrm>
          <a:off x="5902036" y="229264"/>
          <a:ext cx="6289965" cy="6628734"/>
        </p:xfrm>
        <a:graphic>
          <a:graphicData uri="http://schemas.openxmlformats.org/drawingml/2006/table">
            <a:tbl>
              <a:tblPr/>
              <a:tblGrid>
                <a:gridCol w="2096655">
                  <a:extLst>
                    <a:ext uri="{9D8B030D-6E8A-4147-A177-3AD203B41FA5}">
                      <a16:colId xmlns:a16="http://schemas.microsoft.com/office/drawing/2014/main" val="4277076821"/>
                    </a:ext>
                  </a:extLst>
                </a:gridCol>
                <a:gridCol w="2096655">
                  <a:extLst>
                    <a:ext uri="{9D8B030D-6E8A-4147-A177-3AD203B41FA5}">
                      <a16:colId xmlns:a16="http://schemas.microsoft.com/office/drawing/2014/main" val="2285897559"/>
                    </a:ext>
                  </a:extLst>
                </a:gridCol>
                <a:gridCol w="2096655">
                  <a:extLst>
                    <a:ext uri="{9D8B030D-6E8A-4147-A177-3AD203B41FA5}">
                      <a16:colId xmlns:a16="http://schemas.microsoft.com/office/drawing/2014/main" val="3430513141"/>
                    </a:ext>
                  </a:extLst>
                </a:gridCol>
              </a:tblGrid>
              <a:tr h="315654">
                <a:tc>
                  <a:txBody>
                    <a:bodyPr/>
                    <a:lstStyle/>
                    <a:p>
                      <a:r>
                        <a:rPr lang="en-US" sz="1000" b="1">
                          <a:effectLst/>
                        </a:rPr>
                        <a:t>model_name</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b="1">
                          <a:effectLst/>
                        </a:rPr>
                        <a:t>Base Model</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b="1">
                          <a:effectLst/>
                        </a:rPr>
                        <a:t>Segmentation Model</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398141148"/>
                  </a:ext>
                </a:extLst>
              </a:tr>
              <a:tr h="315654">
                <a:tc>
                  <a:txBody>
                    <a:bodyPr/>
                    <a:lstStyle/>
                    <a:p>
                      <a:r>
                        <a:rPr lang="en-US" sz="1000">
                          <a:effectLst/>
                        </a:rPr>
                        <a:t>fcn_8</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Vanilla CNN</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FCN8</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964123657"/>
                  </a:ext>
                </a:extLst>
              </a:tr>
              <a:tr h="315654">
                <a:tc>
                  <a:txBody>
                    <a:bodyPr/>
                    <a:lstStyle/>
                    <a:p>
                      <a:r>
                        <a:rPr lang="en-US" sz="1000">
                          <a:effectLst/>
                        </a:rPr>
                        <a:t>fcn_32</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Vanilla CNN</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FCN8</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877340938"/>
                  </a:ext>
                </a:extLst>
              </a:tr>
              <a:tr h="315654">
                <a:tc>
                  <a:txBody>
                    <a:bodyPr/>
                    <a:lstStyle/>
                    <a:p>
                      <a:r>
                        <a:rPr lang="en-US" sz="1000">
                          <a:effectLst/>
                        </a:rPr>
                        <a:t>fcn_8_vgg</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VGG 16</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FCN8</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281073036"/>
                  </a:ext>
                </a:extLst>
              </a:tr>
              <a:tr h="315654">
                <a:tc>
                  <a:txBody>
                    <a:bodyPr/>
                    <a:lstStyle/>
                    <a:p>
                      <a:r>
                        <a:rPr lang="en-US" sz="1000">
                          <a:effectLst/>
                        </a:rPr>
                        <a:t>fcn_32_vgg</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VGG 16</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FCN32</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695844213"/>
                  </a:ext>
                </a:extLst>
              </a:tr>
              <a:tr h="315654">
                <a:tc>
                  <a:txBody>
                    <a:bodyPr/>
                    <a:lstStyle/>
                    <a:p>
                      <a:r>
                        <a:rPr lang="en-US" sz="1000">
                          <a:effectLst/>
                        </a:rPr>
                        <a:t>fcn_8_resnet50</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Resnet-50</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FCN32</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03490889"/>
                  </a:ext>
                </a:extLst>
              </a:tr>
              <a:tr h="315654">
                <a:tc>
                  <a:txBody>
                    <a:bodyPr/>
                    <a:lstStyle/>
                    <a:p>
                      <a:r>
                        <a:rPr lang="en-US" sz="1000">
                          <a:effectLst/>
                        </a:rPr>
                        <a:t>fcn_32_resnet50</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Resnet-50</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FCN32</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302935018"/>
                  </a:ext>
                </a:extLst>
              </a:tr>
              <a:tr h="315654">
                <a:tc>
                  <a:txBody>
                    <a:bodyPr/>
                    <a:lstStyle/>
                    <a:p>
                      <a:r>
                        <a:rPr lang="en-US" sz="1000">
                          <a:effectLst/>
                        </a:rPr>
                        <a:t>fcn_8_mobilenet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MobileNet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FCN32</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709191670"/>
                  </a:ext>
                </a:extLst>
              </a:tr>
              <a:tr h="315654">
                <a:tc>
                  <a:txBody>
                    <a:bodyPr/>
                    <a:lstStyle/>
                    <a:p>
                      <a:r>
                        <a:rPr lang="en-US" sz="1000">
                          <a:effectLst/>
                        </a:rPr>
                        <a:t>fcn_32_mobilenet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MobileNet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FCN32</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4223097341"/>
                  </a:ext>
                </a:extLst>
              </a:tr>
              <a:tr h="315654">
                <a:tc>
                  <a:txBody>
                    <a:bodyPr/>
                    <a:lstStyle/>
                    <a:p>
                      <a:r>
                        <a:rPr lang="en-US" sz="1000">
                          <a:effectLst/>
                        </a:rPr>
                        <a:t>pspnet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Vanilla CNN</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PSPNet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117894901"/>
                  </a:ext>
                </a:extLst>
              </a:tr>
              <a:tr h="315654">
                <a:tc>
                  <a:txBody>
                    <a:bodyPr/>
                    <a:lstStyle/>
                    <a:p>
                      <a:r>
                        <a:rPr lang="en-US" sz="1000">
                          <a:effectLst/>
                        </a:rPr>
                        <a:t>vgg_pspnet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VGG 16</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PSPNet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766330988"/>
                  </a:ext>
                </a:extLst>
              </a:tr>
              <a:tr h="315654">
                <a:tc>
                  <a:txBody>
                    <a:bodyPr/>
                    <a:lstStyle/>
                    <a:p>
                      <a:r>
                        <a:rPr lang="en-US" sz="1000">
                          <a:effectLst/>
                        </a:rPr>
                        <a:t>resnet50_pspnet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Resnet-50</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PSPNet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072747312"/>
                  </a:ext>
                </a:extLst>
              </a:tr>
              <a:tr h="315654">
                <a:tc>
                  <a:txBody>
                    <a:bodyPr/>
                    <a:lstStyle/>
                    <a:p>
                      <a:r>
                        <a:rPr lang="en-US" sz="1000">
                          <a:effectLst/>
                        </a:rPr>
                        <a:t>unet_mini</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Vanilla Mini CNN</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U-Net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982400903"/>
                  </a:ext>
                </a:extLst>
              </a:tr>
              <a:tr h="315654">
                <a:tc>
                  <a:txBody>
                    <a:bodyPr/>
                    <a:lstStyle/>
                    <a:p>
                      <a:r>
                        <a:rPr lang="en-US" sz="1000">
                          <a:effectLst/>
                        </a:rPr>
                        <a:t>unet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Vanilla CNN</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U-Net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615566551"/>
                  </a:ext>
                </a:extLst>
              </a:tr>
              <a:tr h="315654">
                <a:tc>
                  <a:txBody>
                    <a:bodyPr/>
                    <a:lstStyle/>
                    <a:p>
                      <a:r>
                        <a:rPr lang="en-US" sz="1000">
                          <a:effectLst/>
                        </a:rPr>
                        <a:t>vgg_unet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VGG 16</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U-Net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773187364"/>
                  </a:ext>
                </a:extLst>
              </a:tr>
              <a:tr h="315654">
                <a:tc>
                  <a:txBody>
                    <a:bodyPr/>
                    <a:lstStyle/>
                    <a:p>
                      <a:r>
                        <a:rPr lang="en-US" sz="1000">
                          <a:effectLst/>
                        </a:rPr>
                        <a:t>resnet50_unet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Resnet-50</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U-Net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632876317"/>
                  </a:ext>
                </a:extLst>
              </a:tr>
              <a:tr h="315654">
                <a:tc>
                  <a:txBody>
                    <a:bodyPr/>
                    <a:lstStyle/>
                    <a:p>
                      <a:r>
                        <a:rPr lang="en-US" sz="1000">
                          <a:effectLst/>
                        </a:rPr>
                        <a:t>mobilenet_unet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MobileNet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U-Net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4124858917"/>
                  </a:ext>
                </a:extLst>
              </a:tr>
              <a:tr h="315654">
                <a:tc>
                  <a:txBody>
                    <a:bodyPr/>
                    <a:lstStyle/>
                    <a:p>
                      <a:r>
                        <a:rPr lang="en-US" sz="1000">
                          <a:effectLst/>
                        </a:rPr>
                        <a:t>segnet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Vanilla CNN</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Segnet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638783809"/>
                  </a:ext>
                </a:extLst>
              </a:tr>
              <a:tr h="315654">
                <a:tc>
                  <a:txBody>
                    <a:bodyPr/>
                    <a:lstStyle/>
                    <a:p>
                      <a:r>
                        <a:rPr lang="en-US" sz="1000">
                          <a:effectLst/>
                        </a:rPr>
                        <a:t>vgg_segnet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VGG 16</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Segnet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2511414307"/>
                  </a:ext>
                </a:extLst>
              </a:tr>
              <a:tr h="315654">
                <a:tc>
                  <a:txBody>
                    <a:bodyPr/>
                    <a:lstStyle/>
                    <a:p>
                      <a:r>
                        <a:rPr lang="en-US" sz="1000">
                          <a:effectLst/>
                        </a:rPr>
                        <a:t>resnet50_segnet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Resnet-50</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Segnet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769822151"/>
                  </a:ext>
                </a:extLst>
              </a:tr>
              <a:tr h="315654">
                <a:tc>
                  <a:txBody>
                    <a:bodyPr/>
                    <a:lstStyle/>
                    <a:p>
                      <a:r>
                        <a:rPr lang="en-US" sz="1000">
                          <a:effectLst/>
                        </a:rPr>
                        <a:t>mobilenet_segnet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MobileNet</a:t>
                      </a: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dirty="0" err="1">
                          <a:effectLst/>
                        </a:rPr>
                        <a:t>Segnet</a:t>
                      </a:r>
                      <a:endParaRPr lang="en-US" sz="1000" dirty="0">
                        <a:effectLst/>
                      </a:endParaRPr>
                    </a:p>
                  </a:txBody>
                  <a:tcPr marL="66022" marR="66022" marT="30472" marB="3047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458688195"/>
                  </a:ext>
                </a:extLst>
              </a:tr>
            </a:tbl>
          </a:graphicData>
        </a:graphic>
      </p:graphicFrame>
    </p:spTree>
    <p:extLst>
      <p:ext uri="{BB962C8B-B14F-4D97-AF65-F5344CB8AC3E}">
        <p14:creationId xmlns:p14="http://schemas.microsoft.com/office/powerpoint/2010/main" val="3660102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s://habrastorage.org/webt/vl/lb/ls/vllblshuihjex9jlk7_qdfu2lem.jpeg">
            <a:extLst>
              <a:ext uri="{FF2B5EF4-FFF2-40B4-BE49-F238E27FC236}">
                <a16:creationId xmlns:a16="http://schemas.microsoft.com/office/drawing/2014/main" id="{220337A2-A244-42CA-BD8F-C9DE37CE37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9910" y="356259"/>
            <a:ext cx="8290618" cy="6234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5699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9833D032-4F1D-4B20-861D-B491E28232E4}"/>
              </a:ext>
            </a:extLst>
          </p:cNvPr>
          <p:cNvPicPr>
            <a:picLocks noChangeAspect="1"/>
          </p:cNvPicPr>
          <p:nvPr/>
        </p:nvPicPr>
        <p:blipFill>
          <a:blip r:embed="rId2"/>
          <a:stretch>
            <a:fillRect/>
          </a:stretch>
        </p:blipFill>
        <p:spPr>
          <a:xfrm>
            <a:off x="61043" y="522514"/>
            <a:ext cx="11987452" cy="3990109"/>
          </a:xfrm>
          <a:prstGeom prst="rect">
            <a:avLst/>
          </a:prstGeom>
        </p:spPr>
      </p:pic>
    </p:spTree>
    <p:extLst>
      <p:ext uri="{BB962C8B-B14F-4D97-AF65-F5344CB8AC3E}">
        <p14:creationId xmlns:p14="http://schemas.microsoft.com/office/powerpoint/2010/main" val="3450948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8E1122-4FB2-4718-84BD-A575608E2058}"/>
              </a:ext>
            </a:extLst>
          </p:cNvPr>
          <p:cNvSpPr>
            <a:spLocks noGrp="1"/>
          </p:cNvSpPr>
          <p:nvPr>
            <p:ph type="title"/>
          </p:nvPr>
        </p:nvSpPr>
        <p:spPr/>
        <p:txBody>
          <a:bodyPr/>
          <a:lstStyle/>
          <a:p>
            <a:r>
              <a:rPr lang="ru-RU" dirty="0"/>
              <a:t>Задачи, которые могут решать НС</a:t>
            </a:r>
          </a:p>
        </p:txBody>
      </p:sp>
      <p:sp>
        <p:nvSpPr>
          <p:cNvPr id="3" name="Объект 2">
            <a:extLst>
              <a:ext uri="{FF2B5EF4-FFF2-40B4-BE49-F238E27FC236}">
                <a16:creationId xmlns:a16="http://schemas.microsoft.com/office/drawing/2014/main" id="{6C707586-B0D5-499A-8B80-0C260FC06E86}"/>
              </a:ext>
            </a:extLst>
          </p:cNvPr>
          <p:cNvSpPr>
            <a:spLocks noGrp="1"/>
          </p:cNvSpPr>
          <p:nvPr>
            <p:ph idx="1"/>
          </p:nvPr>
        </p:nvSpPr>
        <p:spPr>
          <a:xfrm>
            <a:off x="838200" y="1535171"/>
            <a:ext cx="10515600" cy="425421"/>
          </a:xfrm>
        </p:spPr>
        <p:txBody>
          <a:bodyPr>
            <a:noAutofit/>
          </a:bodyPr>
          <a:lstStyle/>
          <a:p>
            <a:r>
              <a:rPr lang="ru-RU" sz="4000" b="1" dirty="0"/>
              <a:t>Сегментация изображений</a:t>
            </a:r>
          </a:p>
        </p:txBody>
      </p:sp>
      <p:sp>
        <p:nvSpPr>
          <p:cNvPr id="6" name="TextBox 5">
            <a:extLst>
              <a:ext uri="{FF2B5EF4-FFF2-40B4-BE49-F238E27FC236}">
                <a16:creationId xmlns:a16="http://schemas.microsoft.com/office/drawing/2014/main" id="{7235EEBE-3F4B-40D4-8907-D963338BAEDE}"/>
              </a:ext>
            </a:extLst>
          </p:cNvPr>
          <p:cNvSpPr txBox="1"/>
          <p:nvPr/>
        </p:nvSpPr>
        <p:spPr>
          <a:xfrm>
            <a:off x="486562" y="2655917"/>
            <a:ext cx="3206168" cy="4247317"/>
          </a:xfrm>
          <a:prstGeom prst="rect">
            <a:avLst/>
          </a:prstGeom>
          <a:noFill/>
        </p:spPr>
        <p:txBody>
          <a:bodyPr wrap="square" rtlCol="0">
            <a:spAutoFit/>
          </a:bodyPr>
          <a:lstStyle/>
          <a:p>
            <a:r>
              <a:rPr lang="ru-RU" dirty="0"/>
              <a:t>Сегментация — это процесс разделения цифрового изображения на несколько сегментов (множество пикселей, также называемых </a:t>
            </a:r>
            <a:r>
              <a:rPr lang="ru-RU" dirty="0" err="1"/>
              <a:t>суперпикселями</a:t>
            </a:r>
            <a:r>
              <a:rPr lang="ru-RU" dirty="0"/>
              <a:t>). Сегментация изображений обычно используется для того, чтобы выделить объекты и границы на изображениях. Более точно, сегментация изображений — это процесс присвоения таких меток </a:t>
            </a:r>
            <a:r>
              <a:rPr lang="ru-RU" b="1" u="sng" dirty="0"/>
              <a:t>каждому</a:t>
            </a:r>
            <a:r>
              <a:rPr lang="ru-RU" dirty="0"/>
              <a:t> пикселю изображения.</a:t>
            </a:r>
            <a:endParaRPr lang="ru-RU" sz="2000" dirty="0"/>
          </a:p>
        </p:txBody>
      </p:sp>
      <p:pic>
        <p:nvPicPr>
          <p:cNvPr id="3074" name="Picture 2" descr="Обзор алгоритмов сегментации / Блог компании Intel / Хабр">
            <a:extLst>
              <a:ext uri="{FF2B5EF4-FFF2-40B4-BE49-F238E27FC236}">
                <a16:creationId xmlns:a16="http://schemas.microsoft.com/office/drawing/2014/main" id="{58A45ACE-B1ED-477B-B01C-10A64E605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3338" y="365125"/>
            <a:ext cx="2592897" cy="1732323"/>
          </a:xfrm>
          <a:prstGeom prst="rect">
            <a:avLst/>
          </a:prstGeom>
          <a:noFill/>
          <a:extLst>
            <a:ext uri="{909E8E84-426E-40DD-AFC4-6F175D3DCCD1}">
              <a14:hiddenFill xmlns:a14="http://schemas.microsoft.com/office/drawing/2010/main">
                <a:solidFill>
                  <a:srgbClr val="FFFFFF"/>
                </a:solidFill>
              </a14:hiddenFill>
            </a:ext>
          </a:extLst>
        </p:spPr>
      </p:pic>
      <p:pic>
        <p:nvPicPr>
          <p:cNvPr id="4" name="Рисунок 3">
            <a:extLst>
              <a:ext uri="{FF2B5EF4-FFF2-40B4-BE49-F238E27FC236}">
                <a16:creationId xmlns:a16="http://schemas.microsoft.com/office/drawing/2014/main" id="{7CABD1DB-E95A-4D29-8D16-362FDB78728B}"/>
              </a:ext>
            </a:extLst>
          </p:cNvPr>
          <p:cNvPicPr>
            <a:picLocks noChangeAspect="1"/>
          </p:cNvPicPr>
          <p:nvPr/>
        </p:nvPicPr>
        <p:blipFill>
          <a:blip r:embed="rId3"/>
          <a:stretch>
            <a:fillRect/>
          </a:stretch>
        </p:blipFill>
        <p:spPr>
          <a:xfrm>
            <a:off x="4093826" y="2655917"/>
            <a:ext cx="8031061" cy="3616882"/>
          </a:xfrm>
          <a:prstGeom prst="rect">
            <a:avLst/>
          </a:prstGeom>
        </p:spPr>
      </p:pic>
    </p:spTree>
    <p:extLst>
      <p:ext uri="{BB962C8B-B14F-4D97-AF65-F5344CB8AC3E}">
        <p14:creationId xmlns:p14="http://schemas.microsoft.com/office/powerpoint/2010/main" val="900301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s://habrastorage.org/webt/sr/9i/4c/sr9i4cfa_6eqfiy6urkbezaxtja.png">
            <a:extLst>
              <a:ext uri="{FF2B5EF4-FFF2-40B4-BE49-F238E27FC236}">
                <a16:creationId xmlns:a16="http://schemas.microsoft.com/office/drawing/2014/main" id="{D59AAE14-FE2B-4899-828D-927F99A24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0635"/>
            <a:ext cx="7153275" cy="40005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1055C0BB-BE49-46F2-A12D-C03638596D25}"/>
              </a:ext>
            </a:extLst>
          </p:cNvPr>
          <p:cNvSpPr/>
          <p:nvPr/>
        </p:nvSpPr>
        <p:spPr>
          <a:xfrm>
            <a:off x="162296" y="0"/>
            <a:ext cx="12029704" cy="1477328"/>
          </a:xfrm>
          <a:prstGeom prst="rect">
            <a:avLst/>
          </a:prstGeom>
        </p:spPr>
        <p:txBody>
          <a:bodyPr wrap="square">
            <a:spAutoFit/>
          </a:bodyPr>
          <a:lstStyle/>
          <a:p>
            <a:r>
              <a:rPr lang="ru-RU" dirty="0">
                <a:solidFill>
                  <a:srgbClr val="222222"/>
                </a:solidFill>
                <a:latin typeface="-apple-system"/>
              </a:rPr>
              <a:t>Одна из основных модификаций, возникших из-за необходимости предсказывать маску — изменение процедуры </a:t>
            </a:r>
            <a:r>
              <a:rPr lang="ru-RU" b="1" dirty="0" err="1">
                <a:solidFill>
                  <a:srgbClr val="222222"/>
                </a:solidFill>
                <a:latin typeface="-apple-system"/>
              </a:rPr>
              <a:t>RoIPool</a:t>
            </a:r>
            <a:r>
              <a:rPr lang="ru-RU" dirty="0">
                <a:solidFill>
                  <a:srgbClr val="222222"/>
                </a:solidFill>
                <a:latin typeface="-apple-system"/>
              </a:rPr>
              <a:t>(вычисляющей матрицу признаков для региона-кандидата) на так называемую </a:t>
            </a:r>
            <a:r>
              <a:rPr lang="ru-RU" b="1" dirty="0" err="1">
                <a:solidFill>
                  <a:srgbClr val="222222"/>
                </a:solidFill>
                <a:latin typeface="-apple-system"/>
              </a:rPr>
              <a:t>RoIAlign</a:t>
            </a:r>
            <a:r>
              <a:rPr lang="ru-RU" dirty="0">
                <a:solidFill>
                  <a:srgbClr val="222222"/>
                </a:solidFill>
                <a:latin typeface="-apple-system"/>
              </a:rPr>
              <a:t>. Дело в том, что карта признаков, полученная из CNN, имеет меньший размер, чем исходное изображение, и регион, охватывающий на изображении целочисленное количество пикселей, не получается отобразить в пропорциональный регион карты с целочисленным количеством признаков</a:t>
            </a:r>
            <a:endParaRPr lang="ru-RU" dirty="0"/>
          </a:p>
        </p:txBody>
      </p:sp>
      <p:pic>
        <p:nvPicPr>
          <p:cNvPr id="19460" name="Picture 4" descr="https://habrastorage.org/webt/ml/27/mq/ml27mqsszmzpo4-j0iv-yobw1os.png">
            <a:extLst>
              <a:ext uri="{FF2B5EF4-FFF2-40B4-BE49-F238E27FC236}">
                <a16:creationId xmlns:a16="http://schemas.microsoft.com/office/drawing/2014/main" id="{DF23A4E2-57F9-4B66-928A-87640202E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0520" y="1725384"/>
            <a:ext cx="4615328" cy="4532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007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9833D032-4F1D-4B20-861D-B491E28232E4}"/>
              </a:ext>
            </a:extLst>
          </p:cNvPr>
          <p:cNvPicPr>
            <a:picLocks noChangeAspect="1"/>
          </p:cNvPicPr>
          <p:nvPr/>
        </p:nvPicPr>
        <p:blipFill>
          <a:blip r:embed="rId2"/>
          <a:stretch>
            <a:fillRect/>
          </a:stretch>
        </p:blipFill>
        <p:spPr>
          <a:xfrm>
            <a:off x="61043" y="522514"/>
            <a:ext cx="11987452" cy="3990109"/>
          </a:xfrm>
          <a:prstGeom prst="rect">
            <a:avLst/>
          </a:prstGeom>
        </p:spPr>
      </p:pic>
      <p:sp>
        <p:nvSpPr>
          <p:cNvPr id="2" name="Стрелка: вправо 1">
            <a:extLst>
              <a:ext uri="{FF2B5EF4-FFF2-40B4-BE49-F238E27FC236}">
                <a16:creationId xmlns:a16="http://schemas.microsoft.com/office/drawing/2014/main" id="{2070C001-00FA-45FE-960F-A4EBB0FB2F59}"/>
              </a:ext>
            </a:extLst>
          </p:cNvPr>
          <p:cNvSpPr/>
          <p:nvPr/>
        </p:nvSpPr>
        <p:spPr>
          <a:xfrm rot="5400000">
            <a:off x="-1015343" y="2018805"/>
            <a:ext cx="3883231" cy="890649"/>
          </a:xfrm>
          <a:prstGeom prst="rightArrow">
            <a:avLst/>
          </a:prstGeom>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2400" dirty="0" err="1"/>
              <a:t>Массштаб</a:t>
            </a:r>
            <a:r>
              <a:rPr lang="ru-RU" sz="2400" dirty="0"/>
              <a:t> (разрешение)</a:t>
            </a:r>
          </a:p>
        </p:txBody>
      </p:sp>
      <p:sp>
        <p:nvSpPr>
          <p:cNvPr id="5" name="Стрелка: вправо 4">
            <a:extLst>
              <a:ext uri="{FF2B5EF4-FFF2-40B4-BE49-F238E27FC236}">
                <a16:creationId xmlns:a16="http://schemas.microsoft.com/office/drawing/2014/main" id="{217A1793-9485-473B-9F30-005E26AF8D1A}"/>
              </a:ext>
            </a:extLst>
          </p:cNvPr>
          <p:cNvSpPr/>
          <p:nvPr/>
        </p:nvSpPr>
        <p:spPr>
          <a:xfrm rot="16200000">
            <a:off x="4967841" y="2072243"/>
            <a:ext cx="3883231" cy="890649"/>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ru-RU" sz="2400" dirty="0"/>
              <a:t>Семантика</a:t>
            </a:r>
          </a:p>
        </p:txBody>
      </p:sp>
      <p:sp>
        <p:nvSpPr>
          <p:cNvPr id="3" name="Прямоугольник 2">
            <a:extLst>
              <a:ext uri="{FF2B5EF4-FFF2-40B4-BE49-F238E27FC236}">
                <a16:creationId xmlns:a16="http://schemas.microsoft.com/office/drawing/2014/main" id="{A969319C-82E4-47A6-BA6D-C41DFD19E4BD}"/>
              </a:ext>
            </a:extLst>
          </p:cNvPr>
          <p:cNvSpPr/>
          <p:nvPr/>
        </p:nvSpPr>
        <p:spPr>
          <a:xfrm>
            <a:off x="529773" y="4950791"/>
            <a:ext cx="11369302" cy="1200329"/>
          </a:xfrm>
          <a:prstGeom prst="rect">
            <a:avLst/>
          </a:prstGeom>
        </p:spPr>
        <p:txBody>
          <a:bodyPr wrap="square">
            <a:spAutoFit/>
          </a:bodyPr>
          <a:lstStyle/>
          <a:p>
            <a:r>
              <a:rPr lang="ru-RU" dirty="0">
                <a:solidFill>
                  <a:srgbClr val="222222"/>
                </a:solidFill>
                <a:latin typeface="-apple-system"/>
              </a:rPr>
              <a:t>В карты признаков, извлечённые последовательными слоями CNN с уменьшающейся размерностью, рассматриваются как некая иерархическая «пирамида», называемая </a:t>
            </a:r>
            <a:r>
              <a:rPr lang="ru-RU" dirty="0" err="1">
                <a:solidFill>
                  <a:srgbClr val="222222"/>
                </a:solidFill>
                <a:latin typeface="-apple-system"/>
              </a:rPr>
              <a:t>bottom-up</a:t>
            </a:r>
            <a:r>
              <a:rPr lang="ru-RU" dirty="0">
                <a:solidFill>
                  <a:srgbClr val="222222"/>
                </a:solidFill>
                <a:latin typeface="-apple-system"/>
              </a:rPr>
              <a:t> </a:t>
            </a:r>
            <a:r>
              <a:rPr lang="ru-RU" dirty="0" err="1">
                <a:solidFill>
                  <a:srgbClr val="222222"/>
                </a:solidFill>
                <a:latin typeface="-apple-system"/>
              </a:rPr>
              <a:t>pathway</a:t>
            </a:r>
            <a:r>
              <a:rPr lang="ru-RU" dirty="0">
                <a:solidFill>
                  <a:srgbClr val="222222"/>
                </a:solidFill>
                <a:latin typeface="-apple-system"/>
              </a:rPr>
              <a:t>. При этом карты признаков и нижних, и верхних уровней пирамиды обладают своими преимуществами и недостатками: первые имеют высокое разрешение, но низкую семантическую, обобщающую, способность; вторые — наоборот</a:t>
            </a:r>
            <a:endParaRPr lang="ru-RU" dirty="0"/>
          </a:p>
        </p:txBody>
      </p:sp>
    </p:spTree>
    <p:extLst>
      <p:ext uri="{BB962C8B-B14F-4D97-AF65-F5344CB8AC3E}">
        <p14:creationId xmlns:p14="http://schemas.microsoft.com/office/powerpoint/2010/main" val="417385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B4AD05-9134-4277-8FFE-F20B51001BC3}"/>
              </a:ext>
            </a:extLst>
          </p:cNvPr>
          <p:cNvSpPr>
            <a:spLocks noGrp="1"/>
          </p:cNvSpPr>
          <p:nvPr>
            <p:ph type="title"/>
          </p:nvPr>
        </p:nvSpPr>
        <p:spPr/>
        <p:txBody>
          <a:bodyPr/>
          <a:lstStyle/>
          <a:p>
            <a:r>
              <a:rPr lang="en-US" dirty="0"/>
              <a:t>Mask-RCNN</a:t>
            </a:r>
            <a:endParaRPr lang="ru-RU" dirty="0"/>
          </a:p>
        </p:txBody>
      </p:sp>
      <p:sp>
        <p:nvSpPr>
          <p:cNvPr id="8" name="Прямоугольник 7">
            <a:extLst>
              <a:ext uri="{FF2B5EF4-FFF2-40B4-BE49-F238E27FC236}">
                <a16:creationId xmlns:a16="http://schemas.microsoft.com/office/drawing/2014/main" id="{740CEAF8-8872-4D36-AA38-E5D8FF7577EB}"/>
              </a:ext>
            </a:extLst>
          </p:cNvPr>
          <p:cNvSpPr/>
          <p:nvPr/>
        </p:nvSpPr>
        <p:spPr>
          <a:xfrm>
            <a:off x="7279574" y="2670396"/>
            <a:ext cx="4912426" cy="4278094"/>
          </a:xfrm>
          <a:prstGeom prst="rect">
            <a:avLst/>
          </a:prstGeom>
        </p:spPr>
        <p:txBody>
          <a:bodyPr wrap="square">
            <a:spAutoFit/>
          </a:bodyPr>
          <a:lstStyle/>
          <a:p>
            <a:pPr fontAlgn="base">
              <a:buFont typeface="+mj-lt"/>
              <a:buAutoNum type="arabicPeriod"/>
            </a:pPr>
            <a:r>
              <a:rPr lang="ru-RU" sz="1600" b="1" dirty="0">
                <a:latin typeface="Helvetica" panose="020B0604020202020204" pitchFamily="34" charset="0"/>
              </a:rPr>
              <a:t>Генератор особенностей</a:t>
            </a:r>
            <a:r>
              <a:rPr lang="ru-RU" sz="1600" dirty="0">
                <a:latin typeface="Helvetica" panose="020B0604020202020204" pitchFamily="34" charset="0"/>
              </a:rPr>
              <a:t> (</a:t>
            </a:r>
            <a:r>
              <a:rPr lang="ru-RU" sz="1600" i="1" dirty="0" err="1">
                <a:latin typeface="Helvetica" panose="020B0604020202020204" pitchFamily="34" charset="0"/>
              </a:rPr>
              <a:t>features</a:t>
            </a:r>
            <a:r>
              <a:rPr lang="ru-RU" sz="1600" i="1" dirty="0">
                <a:latin typeface="Helvetica" panose="020B0604020202020204" pitchFamily="34" charset="0"/>
              </a:rPr>
              <a:t> </a:t>
            </a:r>
            <a:r>
              <a:rPr lang="ru-RU" sz="1600" i="1" dirty="0" err="1">
                <a:latin typeface="Helvetica" panose="020B0604020202020204" pitchFamily="34" charset="0"/>
              </a:rPr>
              <a:t>extractor</a:t>
            </a:r>
            <a:r>
              <a:rPr lang="ru-RU" sz="1600" dirty="0">
                <a:latin typeface="Helvetica" panose="020B0604020202020204" pitchFamily="34" charset="0"/>
              </a:rPr>
              <a:t>), который, получив на вход изображение, выдаёт 3х-мерный тензор особенностей. При этом каждому вектору особенностей из этого тензора соответствует некоторый прямоугольник исходного изображения. </a:t>
            </a:r>
          </a:p>
          <a:p>
            <a:pPr fontAlgn="base">
              <a:buFont typeface="+mj-lt"/>
              <a:buAutoNum type="arabicPeriod"/>
            </a:pPr>
            <a:r>
              <a:rPr lang="ru-RU" sz="1600" b="1" dirty="0" err="1">
                <a:latin typeface="Helvetica" panose="020B0604020202020204" pitchFamily="34" charset="0"/>
              </a:rPr>
              <a:t>Region</a:t>
            </a:r>
            <a:r>
              <a:rPr lang="ru-RU" sz="1600" b="1" dirty="0">
                <a:latin typeface="Helvetica" panose="020B0604020202020204" pitchFamily="34" charset="0"/>
              </a:rPr>
              <a:t> </a:t>
            </a:r>
            <a:r>
              <a:rPr lang="ru-RU" sz="1600" b="1" dirty="0" err="1">
                <a:latin typeface="Helvetica" panose="020B0604020202020204" pitchFamily="34" charset="0"/>
              </a:rPr>
              <a:t>Proposal</a:t>
            </a:r>
            <a:r>
              <a:rPr lang="ru-RU" sz="1600" b="1" dirty="0">
                <a:latin typeface="Helvetica" panose="020B0604020202020204" pitchFamily="34" charset="0"/>
              </a:rPr>
              <a:t> </a:t>
            </a:r>
            <a:r>
              <a:rPr lang="ru-RU" sz="1600" b="1" dirty="0" err="1">
                <a:latin typeface="Helvetica" panose="020B0604020202020204" pitchFamily="34" charset="0"/>
              </a:rPr>
              <a:t>Network</a:t>
            </a:r>
            <a:r>
              <a:rPr lang="ru-RU" sz="1600" b="1" dirty="0">
                <a:latin typeface="Helvetica" panose="020B0604020202020204" pitchFamily="34" charset="0"/>
              </a:rPr>
              <a:t> (RPN)</a:t>
            </a:r>
            <a:r>
              <a:rPr lang="ru-RU" sz="1600" dirty="0">
                <a:latin typeface="Helvetica" panose="020B0604020202020204" pitchFamily="34" charset="0"/>
              </a:rPr>
              <a:t>. Сеть, которая получив на вход тензор особенностей, генерирует некоторое количество регионов, в которых предположительно есть объекты</a:t>
            </a:r>
          </a:p>
          <a:p>
            <a:pPr fontAlgn="base">
              <a:buFont typeface="+mj-lt"/>
              <a:buAutoNum type="arabicPeriod"/>
            </a:pPr>
            <a:r>
              <a:rPr lang="ru-RU" sz="1600" b="1" dirty="0" err="1">
                <a:latin typeface="Helvetica" panose="020B0604020202020204" pitchFamily="34" charset="0"/>
              </a:rPr>
              <a:t>Полносвязные</a:t>
            </a:r>
            <a:r>
              <a:rPr lang="ru-RU" sz="1600" b="1" dirty="0">
                <a:latin typeface="Helvetica" panose="020B0604020202020204" pitchFamily="34" charset="0"/>
              </a:rPr>
              <a:t> слои</a:t>
            </a:r>
            <a:r>
              <a:rPr lang="ru-RU" sz="1600" dirty="0">
                <a:latin typeface="Helvetica" panose="020B0604020202020204" pitchFamily="34" charset="0"/>
              </a:rPr>
              <a:t> - это сеть, которая для каждого региона, вырезает, соответствующую этому региону, часть из тензора особенностей, и выдаёт</a:t>
            </a:r>
          </a:p>
          <a:p>
            <a:pPr fontAlgn="base">
              <a:buFont typeface="+mj-lt"/>
              <a:buAutoNum type="arabicPeriod"/>
            </a:pPr>
            <a:r>
              <a:rPr lang="ru-RU" sz="1600" dirty="0">
                <a:latin typeface="Helvetica" panose="020B0604020202020204" pitchFamily="34" charset="0"/>
              </a:rPr>
              <a:t>3.1. класс объекта (возможно, что класс будет </a:t>
            </a:r>
            <a:r>
              <a:rPr lang="ru-RU" sz="1600" i="1" dirty="0" err="1">
                <a:latin typeface="Helvetica" panose="020B0604020202020204" pitchFamily="34" charset="0"/>
              </a:rPr>
              <a:t>background</a:t>
            </a:r>
            <a:r>
              <a:rPr lang="ru-RU" sz="1600" dirty="0">
                <a:latin typeface="Helvetica" panose="020B0604020202020204" pitchFamily="34" charset="0"/>
              </a:rPr>
              <a:t>)</a:t>
            </a:r>
          </a:p>
          <a:p>
            <a:pPr fontAlgn="base">
              <a:buFont typeface="+mj-lt"/>
              <a:buAutoNum type="arabicPeriod"/>
            </a:pPr>
            <a:r>
              <a:rPr lang="ru-RU" sz="1600" dirty="0">
                <a:latin typeface="Helvetica" panose="020B0604020202020204" pitchFamily="34" charset="0"/>
              </a:rPr>
              <a:t>3.2. уточнённый прямоугольник объекта</a:t>
            </a:r>
            <a:endParaRPr lang="ru-RU" sz="1600" b="0" i="0" dirty="0">
              <a:effectLst/>
              <a:latin typeface="Helvetica" panose="020B0604020202020204" pitchFamily="34" charset="0"/>
            </a:endParaRPr>
          </a:p>
        </p:txBody>
      </p:sp>
      <p:pic>
        <p:nvPicPr>
          <p:cNvPr id="10" name="Рисунок 9">
            <a:extLst>
              <a:ext uri="{FF2B5EF4-FFF2-40B4-BE49-F238E27FC236}">
                <a16:creationId xmlns:a16="http://schemas.microsoft.com/office/drawing/2014/main" id="{791C3455-534A-498D-A434-46BC1F63FF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033153"/>
            <a:ext cx="9500260" cy="5032687"/>
          </a:xfrm>
          <a:prstGeom prst="rect">
            <a:avLst/>
          </a:prstGeom>
        </p:spPr>
      </p:pic>
    </p:spTree>
    <p:extLst>
      <p:ext uri="{BB962C8B-B14F-4D97-AF65-F5344CB8AC3E}">
        <p14:creationId xmlns:p14="http://schemas.microsoft.com/office/powerpoint/2010/main" val="3077508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76DE43-9C31-4372-9AFE-C9B0C4AE9E77}"/>
              </a:ext>
            </a:extLst>
          </p:cNvPr>
          <p:cNvSpPr>
            <a:spLocks noGrp="1"/>
          </p:cNvSpPr>
          <p:nvPr>
            <p:ph type="title"/>
          </p:nvPr>
        </p:nvSpPr>
        <p:spPr/>
        <p:txBody>
          <a:bodyPr/>
          <a:lstStyle/>
          <a:p>
            <a:r>
              <a:rPr lang="en-US" dirty="0"/>
              <a:t>Mask RCNN</a:t>
            </a:r>
            <a:endParaRPr lang="ru-RU" dirty="0"/>
          </a:p>
        </p:txBody>
      </p:sp>
      <p:pic>
        <p:nvPicPr>
          <p:cNvPr id="21506" name="Picture 2" descr="State of the art deep learning: an introduction to Mask R-CNN">
            <a:extLst>
              <a:ext uri="{FF2B5EF4-FFF2-40B4-BE49-F238E27FC236}">
                <a16:creationId xmlns:a16="http://schemas.microsoft.com/office/drawing/2014/main" id="{86FBDA00-B675-40E6-B9D6-93B30FFC9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83" y="1978232"/>
            <a:ext cx="6213392" cy="4612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241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F2C7BF9-A269-49B3-9A13-A0918F49B0AB}"/>
              </a:ext>
            </a:extLst>
          </p:cNvPr>
          <p:cNvSpPr>
            <a:spLocks noGrp="1"/>
          </p:cNvSpPr>
          <p:nvPr>
            <p:ph type="title"/>
          </p:nvPr>
        </p:nvSpPr>
        <p:spPr/>
        <p:txBody>
          <a:bodyPr/>
          <a:lstStyle/>
          <a:p>
            <a:r>
              <a:rPr lang="ru-RU" dirty="0"/>
              <a:t>Что внутри?</a:t>
            </a:r>
          </a:p>
        </p:txBody>
      </p:sp>
      <p:pic>
        <p:nvPicPr>
          <p:cNvPr id="22530" name="Picture 2" descr="CNN распознавание изображений">
            <a:extLst>
              <a:ext uri="{FF2B5EF4-FFF2-40B4-BE49-F238E27FC236}">
                <a16:creationId xmlns:a16="http://schemas.microsoft.com/office/drawing/2014/main" id="{B3203F79-6022-4E87-85B1-98DF35FCA3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621" y="1951547"/>
            <a:ext cx="12278621" cy="4128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8319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452051-FA8A-4211-89B3-34C595E48D98}"/>
              </a:ext>
            </a:extLst>
          </p:cNvPr>
          <p:cNvSpPr>
            <a:spLocks noGrp="1"/>
          </p:cNvSpPr>
          <p:nvPr>
            <p:ph type="title"/>
          </p:nvPr>
        </p:nvSpPr>
        <p:spPr/>
        <p:txBody>
          <a:bodyPr/>
          <a:lstStyle/>
          <a:p>
            <a:endParaRPr lang="ru-RU"/>
          </a:p>
        </p:txBody>
      </p:sp>
      <p:pic>
        <p:nvPicPr>
          <p:cNvPr id="23554" name="Picture 2" descr="https://ic.pics.livejournal.com/iwtkl/75473824/55153/55153_original.png">
            <a:extLst>
              <a:ext uri="{FF2B5EF4-FFF2-40B4-BE49-F238E27FC236}">
                <a16:creationId xmlns:a16="http://schemas.microsoft.com/office/drawing/2014/main" id="{7C5EB19A-7EEE-43DE-B02A-1CB044BD586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9226" y="234580"/>
            <a:ext cx="11401248" cy="6258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8436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s://ic.pics.livejournal.com/iwtkl/75473824/56613/56613_original.png">
            <a:extLst>
              <a:ext uri="{FF2B5EF4-FFF2-40B4-BE49-F238E27FC236}">
                <a16:creationId xmlns:a16="http://schemas.microsoft.com/office/drawing/2014/main" id="{840AF34B-F355-48BA-BDAB-72012D99B2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863" y="4447804"/>
            <a:ext cx="6667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4888902E-2ECC-42E4-9D22-BAACC4C62EBF}"/>
              </a:ext>
            </a:extLst>
          </p:cNvPr>
          <p:cNvSpPr/>
          <p:nvPr/>
        </p:nvSpPr>
        <p:spPr>
          <a:xfrm>
            <a:off x="948046" y="2912240"/>
            <a:ext cx="9417133" cy="1754326"/>
          </a:xfrm>
          <a:prstGeom prst="rect">
            <a:avLst/>
          </a:prstGeom>
        </p:spPr>
        <p:txBody>
          <a:bodyPr wrap="square">
            <a:spAutoFit/>
          </a:bodyPr>
          <a:lstStyle/>
          <a:p>
            <a:r>
              <a:rPr lang="ru-RU" dirty="0">
                <a:solidFill>
                  <a:srgbClr val="303030"/>
                </a:solidFill>
                <a:latin typeface="Helvetica" panose="020B0604020202020204" pitchFamily="34" charset="0"/>
              </a:rPr>
              <a:t>После того, как такая сеть обучилась — мы можем её использовать для классификации. Подав на вход какое-то изображение, группы нейронов первого слоя пробегаются по изображению, активируясь в тех местах, где есть соответствующий конкретному элементу элемент картинки. Т.е. эта сеть разбирает картинку на части — сначала на черточки, штрихи, углы наклона, потом более сложные части и в конце она приходит к выводу, что картинка из такого рода комбинации базовых Элементов</a:t>
            </a:r>
            <a:endParaRPr lang="ru-RU" dirty="0"/>
          </a:p>
        </p:txBody>
      </p:sp>
      <p:pic>
        <p:nvPicPr>
          <p:cNvPr id="24580" name="Picture 4" descr="https://ic.pics.livejournal.com/iwtkl/75473824/55520/55520_original.jpg">
            <a:extLst>
              <a:ext uri="{FF2B5EF4-FFF2-40B4-BE49-F238E27FC236}">
                <a16:creationId xmlns:a16="http://schemas.microsoft.com/office/drawing/2014/main" id="{4744E674-80AE-4EF4-81DB-8B6EBEAC99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08" y="100507"/>
            <a:ext cx="3028950" cy="2619375"/>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https://ic.pics.livejournal.com/iwtkl/75473824/56281/56281_original.jpg">
            <a:extLst>
              <a:ext uri="{FF2B5EF4-FFF2-40B4-BE49-F238E27FC236}">
                <a16:creationId xmlns:a16="http://schemas.microsoft.com/office/drawing/2014/main" id="{DCF1651D-4B2C-454B-81F7-C0475380E1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6571" y="361980"/>
            <a:ext cx="8545948" cy="209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755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243B00-6FF8-4545-91B5-398666BEE36F}"/>
              </a:ext>
            </a:extLst>
          </p:cNvPr>
          <p:cNvSpPr>
            <a:spLocks noGrp="1"/>
          </p:cNvSpPr>
          <p:nvPr>
            <p:ph type="title"/>
          </p:nvPr>
        </p:nvSpPr>
        <p:spPr/>
        <p:txBody>
          <a:bodyPr/>
          <a:lstStyle/>
          <a:p>
            <a:r>
              <a:rPr lang="ru-RU" dirty="0"/>
              <a:t>ОСОБЕННОСТИ?</a:t>
            </a:r>
          </a:p>
        </p:txBody>
      </p:sp>
      <p:pic>
        <p:nvPicPr>
          <p:cNvPr id="8" name="Picture 331">
            <a:extLst>
              <a:ext uri="{FF2B5EF4-FFF2-40B4-BE49-F238E27FC236}">
                <a16:creationId xmlns:a16="http://schemas.microsoft.com/office/drawing/2014/main" id="{F95B0321-FB38-4357-8D0B-1BE0705A4ABF}"/>
              </a:ext>
            </a:extLst>
          </p:cNvPr>
          <p:cNvPicPr/>
          <p:nvPr/>
        </p:nvPicPr>
        <p:blipFill>
          <a:blip r:embed="rId2"/>
          <a:stretch>
            <a:fillRect/>
          </a:stretch>
        </p:blipFill>
        <p:spPr>
          <a:xfrm>
            <a:off x="570016" y="1690688"/>
            <a:ext cx="11032176" cy="4163847"/>
          </a:xfrm>
          <a:prstGeom prst="rect">
            <a:avLst/>
          </a:prstGeom>
        </p:spPr>
      </p:pic>
    </p:spTree>
    <p:extLst>
      <p:ext uri="{BB962C8B-B14F-4D97-AF65-F5344CB8AC3E}">
        <p14:creationId xmlns:p14="http://schemas.microsoft.com/office/powerpoint/2010/main" val="2446228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8E1122-4FB2-4718-84BD-A575608E2058}"/>
              </a:ext>
            </a:extLst>
          </p:cNvPr>
          <p:cNvSpPr>
            <a:spLocks noGrp="1"/>
          </p:cNvSpPr>
          <p:nvPr>
            <p:ph type="title"/>
          </p:nvPr>
        </p:nvSpPr>
        <p:spPr/>
        <p:txBody>
          <a:bodyPr/>
          <a:lstStyle/>
          <a:p>
            <a:r>
              <a:rPr lang="ru-RU" dirty="0"/>
              <a:t>Задачи, которые могут решать НС</a:t>
            </a:r>
          </a:p>
        </p:txBody>
      </p:sp>
      <p:sp>
        <p:nvSpPr>
          <p:cNvPr id="3" name="Объект 2">
            <a:extLst>
              <a:ext uri="{FF2B5EF4-FFF2-40B4-BE49-F238E27FC236}">
                <a16:creationId xmlns:a16="http://schemas.microsoft.com/office/drawing/2014/main" id="{6C707586-B0D5-499A-8B80-0C260FC06E86}"/>
              </a:ext>
            </a:extLst>
          </p:cNvPr>
          <p:cNvSpPr>
            <a:spLocks noGrp="1"/>
          </p:cNvSpPr>
          <p:nvPr>
            <p:ph idx="1"/>
          </p:nvPr>
        </p:nvSpPr>
        <p:spPr>
          <a:xfrm>
            <a:off x="838200" y="1535171"/>
            <a:ext cx="10515600" cy="425421"/>
          </a:xfrm>
        </p:spPr>
        <p:txBody>
          <a:bodyPr>
            <a:noAutofit/>
          </a:bodyPr>
          <a:lstStyle/>
          <a:p>
            <a:r>
              <a:rPr lang="ru-RU" sz="4000" b="1" dirty="0"/>
              <a:t>Оценка положения</a:t>
            </a:r>
          </a:p>
        </p:txBody>
      </p:sp>
      <p:sp>
        <p:nvSpPr>
          <p:cNvPr id="6" name="TextBox 5">
            <a:extLst>
              <a:ext uri="{FF2B5EF4-FFF2-40B4-BE49-F238E27FC236}">
                <a16:creationId xmlns:a16="http://schemas.microsoft.com/office/drawing/2014/main" id="{7235EEBE-3F4B-40D4-8907-D963338BAEDE}"/>
              </a:ext>
            </a:extLst>
          </p:cNvPr>
          <p:cNvSpPr txBox="1"/>
          <p:nvPr/>
        </p:nvSpPr>
        <p:spPr>
          <a:xfrm>
            <a:off x="486562" y="2655917"/>
            <a:ext cx="3206168" cy="2862322"/>
          </a:xfrm>
          <a:prstGeom prst="rect">
            <a:avLst/>
          </a:prstGeom>
          <a:noFill/>
        </p:spPr>
        <p:txBody>
          <a:bodyPr wrap="square" rtlCol="0">
            <a:spAutoFit/>
          </a:bodyPr>
          <a:lstStyle/>
          <a:p>
            <a:r>
              <a:rPr lang="ru-RU" dirty="0"/>
              <a:t> Заключается в выделении некоторого каркаса объекта (например скелета, если речь идет о людях) и определении положения этого каркаса на изображении. Этот скелет может быть использован в последствии например для предсказания направления движения.</a:t>
            </a:r>
            <a:endParaRPr lang="ru-RU" sz="2000" dirty="0"/>
          </a:p>
        </p:txBody>
      </p:sp>
      <p:pic>
        <p:nvPicPr>
          <p:cNvPr id="4100" name="Picture 4" descr="Pose estimation of an object in a cluttered environment. The result of... |  Download Scientific Diagram">
            <a:extLst>
              <a:ext uri="{FF2B5EF4-FFF2-40B4-BE49-F238E27FC236}">
                <a16:creationId xmlns:a16="http://schemas.microsoft.com/office/drawing/2014/main" id="{3BBC690B-5966-47C2-A885-81F2E5EB0A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171" y="2653844"/>
            <a:ext cx="6038850" cy="3400425"/>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a:extLst>
              <a:ext uri="{FF2B5EF4-FFF2-40B4-BE49-F238E27FC236}">
                <a16:creationId xmlns:a16="http://schemas.microsoft.com/office/drawing/2014/main" id="{1D619559-0B1E-4359-8F75-23CA5ECFA778}"/>
              </a:ext>
            </a:extLst>
          </p:cNvPr>
          <p:cNvPicPr>
            <a:picLocks noChangeAspect="1"/>
          </p:cNvPicPr>
          <p:nvPr/>
        </p:nvPicPr>
        <p:blipFill>
          <a:blip r:embed="rId3"/>
          <a:stretch>
            <a:fillRect/>
          </a:stretch>
        </p:blipFill>
        <p:spPr>
          <a:xfrm>
            <a:off x="8910505" y="88346"/>
            <a:ext cx="3201974" cy="1807566"/>
          </a:xfrm>
          <a:prstGeom prst="rect">
            <a:avLst/>
          </a:prstGeom>
          <a:ln>
            <a:noFill/>
          </a:ln>
          <a:effectLst>
            <a:softEdge rad="112500"/>
          </a:effectLst>
        </p:spPr>
      </p:pic>
    </p:spTree>
    <p:extLst>
      <p:ext uri="{BB962C8B-B14F-4D97-AF65-F5344CB8AC3E}">
        <p14:creationId xmlns:p14="http://schemas.microsoft.com/office/powerpoint/2010/main" val="3898264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8E1122-4FB2-4718-84BD-A575608E2058}"/>
              </a:ext>
            </a:extLst>
          </p:cNvPr>
          <p:cNvSpPr>
            <a:spLocks noGrp="1"/>
          </p:cNvSpPr>
          <p:nvPr>
            <p:ph type="title"/>
          </p:nvPr>
        </p:nvSpPr>
        <p:spPr/>
        <p:txBody>
          <a:bodyPr/>
          <a:lstStyle/>
          <a:p>
            <a:r>
              <a:rPr lang="ru-RU" dirty="0"/>
              <a:t>Задачи, которые могут решать НС</a:t>
            </a:r>
          </a:p>
        </p:txBody>
      </p:sp>
      <p:sp>
        <p:nvSpPr>
          <p:cNvPr id="3" name="Объект 2">
            <a:extLst>
              <a:ext uri="{FF2B5EF4-FFF2-40B4-BE49-F238E27FC236}">
                <a16:creationId xmlns:a16="http://schemas.microsoft.com/office/drawing/2014/main" id="{6C707586-B0D5-499A-8B80-0C260FC06E86}"/>
              </a:ext>
            </a:extLst>
          </p:cNvPr>
          <p:cNvSpPr>
            <a:spLocks noGrp="1"/>
          </p:cNvSpPr>
          <p:nvPr>
            <p:ph idx="1"/>
          </p:nvPr>
        </p:nvSpPr>
        <p:spPr>
          <a:xfrm>
            <a:off x="838200" y="1535171"/>
            <a:ext cx="10515600" cy="425421"/>
          </a:xfrm>
        </p:spPr>
        <p:txBody>
          <a:bodyPr>
            <a:noAutofit/>
          </a:bodyPr>
          <a:lstStyle/>
          <a:p>
            <a:r>
              <a:rPr lang="ru-RU" dirty="0"/>
              <a:t>Распознавание текста</a:t>
            </a:r>
          </a:p>
        </p:txBody>
      </p:sp>
      <p:sp>
        <p:nvSpPr>
          <p:cNvPr id="6" name="TextBox 5">
            <a:extLst>
              <a:ext uri="{FF2B5EF4-FFF2-40B4-BE49-F238E27FC236}">
                <a16:creationId xmlns:a16="http://schemas.microsoft.com/office/drawing/2014/main" id="{7235EEBE-3F4B-40D4-8907-D963338BAEDE}"/>
              </a:ext>
            </a:extLst>
          </p:cNvPr>
          <p:cNvSpPr txBox="1"/>
          <p:nvPr/>
        </p:nvSpPr>
        <p:spPr>
          <a:xfrm>
            <a:off x="486562" y="2655917"/>
            <a:ext cx="4001548" cy="4247317"/>
          </a:xfrm>
          <a:prstGeom prst="rect">
            <a:avLst/>
          </a:prstGeom>
          <a:noFill/>
        </p:spPr>
        <p:txBody>
          <a:bodyPr wrap="square" rtlCol="0">
            <a:spAutoFit/>
          </a:bodyPr>
          <a:lstStyle/>
          <a:p>
            <a:r>
              <a:rPr lang="ru-RU" dirty="0"/>
              <a:t> производится непосредственно распознавание текста например с помощью алгоритмов сегментации. При этом задачи распознавания текста написанного на листе бумаги, и распознавания текста написанного где-то на изображении, например текст на дорожном знаке, номер машины и т. д., сильно различаются, в силу наличия в последнем случае помех, которые мешают выделить конкретные буквы. В этом случае может помочь, например обучение предсказания буквы по остальным буквам в слове.</a:t>
            </a:r>
            <a:endParaRPr lang="ru-RU" sz="2000" dirty="0"/>
          </a:p>
        </p:txBody>
      </p:sp>
      <p:pic>
        <p:nvPicPr>
          <p:cNvPr id="5122" name="Picture 2" descr="http://neerc.ifmo.ru/wiki/images/7/7f/Text_recognition.png">
            <a:extLst>
              <a:ext uri="{FF2B5EF4-FFF2-40B4-BE49-F238E27FC236}">
                <a16:creationId xmlns:a16="http://schemas.microsoft.com/office/drawing/2014/main" id="{F5AF9C7E-9875-4D4A-981A-5CB6FFA378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7623" y="1747881"/>
            <a:ext cx="6176177" cy="4121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320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8E1122-4FB2-4718-84BD-A575608E2058}"/>
              </a:ext>
            </a:extLst>
          </p:cNvPr>
          <p:cNvSpPr>
            <a:spLocks noGrp="1"/>
          </p:cNvSpPr>
          <p:nvPr>
            <p:ph type="title"/>
          </p:nvPr>
        </p:nvSpPr>
        <p:spPr/>
        <p:txBody>
          <a:bodyPr/>
          <a:lstStyle/>
          <a:p>
            <a:r>
              <a:rPr lang="ru-RU" dirty="0"/>
              <a:t>Задачи, которые могут решать НС</a:t>
            </a:r>
          </a:p>
        </p:txBody>
      </p:sp>
      <p:sp>
        <p:nvSpPr>
          <p:cNvPr id="3" name="Объект 2">
            <a:extLst>
              <a:ext uri="{FF2B5EF4-FFF2-40B4-BE49-F238E27FC236}">
                <a16:creationId xmlns:a16="http://schemas.microsoft.com/office/drawing/2014/main" id="{6C707586-B0D5-499A-8B80-0C260FC06E86}"/>
              </a:ext>
            </a:extLst>
          </p:cNvPr>
          <p:cNvSpPr>
            <a:spLocks noGrp="1"/>
          </p:cNvSpPr>
          <p:nvPr>
            <p:ph idx="1"/>
          </p:nvPr>
        </p:nvSpPr>
        <p:spPr>
          <a:xfrm>
            <a:off x="838200" y="1535171"/>
            <a:ext cx="10515600" cy="425421"/>
          </a:xfrm>
        </p:spPr>
        <p:txBody>
          <a:bodyPr>
            <a:noAutofit/>
          </a:bodyPr>
          <a:lstStyle/>
          <a:p>
            <a:r>
              <a:rPr lang="ru-RU" dirty="0"/>
              <a:t>Генерация объектов</a:t>
            </a:r>
          </a:p>
        </p:txBody>
      </p:sp>
      <p:sp>
        <p:nvSpPr>
          <p:cNvPr id="6" name="TextBox 5">
            <a:extLst>
              <a:ext uri="{FF2B5EF4-FFF2-40B4-BE49-F238E27FC236}">
                <a16:creationId xmlns:a16="http://schemas.microsoft.com/office/drawing/2014/main" id="{7235EEBE-3F4B-40D4-8907-D963338BAEDE}"/>
              </a:ext>
            </a:extLst>
          </p:cNvPr>
          <p:cNvSpPr txBox="1"/>
          <p:nvPr/>
        </p:nvSpPr>
        <p:spPr>
          <a:xfrm>
            <a:off x="486562" y="2655917"/>
            <a:ext cx="4001548" cy="1477328"/>
          </a:xfrm>
          <a:prstGeom prst="rect">
            <a:avLst/>
          </a:prstGeom>
          <a:noFill/>
        </p:spPr>
        <p:txBody>
          <a:bodyPr wrap="square" rtlCol="0">
            <a:spAutoFit/>
          </a:bodyPr>
          <a:lstStyle/>
          <a:p>
            <a:r>
              <a:rPr lang="ru-RU" dirty="0"/>
              <a:t> Задача состоит в том, чтобы по известному набору объектов научится создавать похожие объекты, но при этом не совпадающие ни с одним из тестовых.</a:t>
            </a:r>
            <a:endParaRPr lang="ru-RU" sz="2000" dirty="0"/>
          </a:p>
        </p:txBody>
      </p:sp>
      <p:pic>
        <p:nvPicPr>
          <p:cNvPr id="6146" name="Picture 2" descr="Deep Dream | Журнал Популярная Механика">
            <a:extLst>
              <a:ext uri="{FF2B5EF4-FFF2-40B4-BE49-F238E27FC236}">
                <a16:creationId xmlns:a16="http://schemas.microsoft.com/office/drawing/2014/main" id="{C28FF5D0-675A-4E00-A6B2-F3C4F23E4A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8836" y="2108942"/>
            <a:ext cx="6974048" cy="4515696"/>
          </a:xfrm>
          <a:prstGeom prst="rect">
            <a:avLst/>
          </a:prstGeom>
          <a:noFill/>
          <a:extLst>
            <a:ext uri="{909E8E84-426E-40DD-AFC4-6F175D3DCCD1}">
              <a14:hiddenFill xmlns:a14="http://schemas.microsoft.com/office/drawing/2010/main">
                <a:solidFill>
                  <a:srgbClr val="FFFFFF"/>
                </a:solidFill>
              </a14:hiddenFill>
            </a:ext>
          </a:extLst>
        </p:spPr>
      </p:pic>
      <p:pic>
        <p:nvPicPr>
          <p:cNvPr id="4" name="Рисунок 3">
            <a:extLst>
              <a:ext uri="{FF2B5EF4-FFF2-40B4-BE49-F238E27FC236}">
                <a16:creationId xmlns:a16="http://schemas.microsoft.com/office/drawing/2014/main" id="{D958FFB5-E38C-4CEA-8AA4-A0524B983262}"/>
              </a:ext>
            </a:extLst>
          </p:cNvPr>
          <p:cNvPicPr>
            <a:picLocks noChangeAspect="1"/>
          </p:cNvPicPr>
          <p:nvPr/>
        </p:nvPicPr>
        <p:blipFill>
          <a:blip r:embed="rId3"/>
          <a:stretch>
            <a:fillRect/>
          </a:stretch>
        </p:blipFill>
        <p:spPr>
          <a:xfrm>
            <a:off x="9102055" y="72617"/>
            <a:ext cx="2961444" cy="2182674"/>
          </a:xfrm>
          <a:prstGeom prst="rect">
            <a:avLst/>
          </a:prstGeom>
        </p:spPr>
      </p:pic>
    </p:spTree>
    <p:extLst>
      <p:ext uri="{BB962C8B-B14F-4D97-AF65-F5344CB8AC3E}">
        <p14:creationId xmlns:p14="http://schemas.microsoft.com/office/powerpoint/2010/main" val="1920456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A60B2B72-BD0C-4295-9183-9BBBE035DD3D}"/>
              </a:ext>
            </a:extLst>
          </p:cNvPr>
          <p:cNvSpPr>
            <a:spLocks noGrp="1" noChangeArrowheads="1"/>
          </p:cNvSpPr>
          <p:nvPr>
            <p:ph type="title"/>
          </p:nvPr>
        </p:nvSpPr>
        <p:spPr>
          <a:xfrm>
            <a:off x="1919288" y="620714"/>
            <a:ext cx="8229600" cy="777875"/>
          </a:xfrm>
        </p:spPr>
        <p:txBody>
          <a:bodyPr/>
          <a:lstStyle/>
          <a:p>
            <a:r>
              <a:rPr lang="ru-RU" altLang="ru-RU" sz="4000"/>
              <a:t>Постановка Задачи</a:t>
            </a:r>
          </a:p>
        </p:txBody>
      </p:sp>
      <p:sp>
        <p:nvSpPr>
          <p:cNvPr id="3076" name="Text Box 4">
            <a:extLst>
              <a:ext uri="{FF2B5EF4-FFF2-40B4-BE49-F238E27FC236}">
                <a16:creationId xmlns:a16="http://schemas.microsoft.com/office/drawing/2014/main" id="{BFDC2B9B-24B5-449E-9708-244A15681126}"/>
              </a:ext>
            </a:extLst>
          </p:cNvPr>
          <p:cNvSpPr txBox="1">
            <a:spLocks noChangeArrowheads="1"/>
          </p:cNvSpPr>
          <p:nvPr/>
        </p:nvSpPr>
        <p:spPr bwMode="auto">
          <a:xfrm>
            <a:off x="2711451" y="1844675"/>
            <a:ext cx="6696075" cy="174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ru-RU" altLang="ru-RU" dirty="0">
                <a:latin typeface="Times New Roman" panose="02020603050405020304" pitchFamily="18" charset="0"/>
              </a:rPr>
              <a:t>     На базе программно-аппаратного комплекса построить нейронную сеть – классификатор.</a:t>
            </a:r>
          </a:p>
          <a:p>
            <a:pPr>
              <a:spcBef>
                <a:spcPct val="50000"/>
              </a:spcBef>
            </a:pPr>
            <a:r>
              <a:rPr lang="ru-RU" altLang="ru-RU" dirty="0">
                <a:latin typeface="Times New Roman" panose="02020603050405020304" pitchFamily="18" charset="0"/>
              </a:rPr>
              <a:t>     Сеть распознает представленные ей образы, например графические файлы с изображением цифр.</a:t>
            </a:r>
          </a:p>
          <a:p>
            <a:pPr>
              <a:spcBef>
                <a:spcPct val="50000"/>
              </a:spcBef>
            </a:pPr>
            <a:endParaRPr lang="ru-RU" altLang="ru-RU" dirty="0">
              <a:latin typeface="Times New Roman" panose="02020603050405020304" pitchFamily="18" charset="0"/>
            </a:endParaRPr>
          </a:p>
        </p:txBody>
      </p:sp>
      <p:pic>
        <p:nvPicPr>
          <p:cNvPr id="3077" name="Picture 5" descr="3">
            <a:extLst>
              <a:ext uri="{FF2B5EF4-FFF2-40B4-BE49-F238E27FC236}">
                <a16:creationId xmlns:a16="http://schemas.microsoft.com/office/drawing/2014/main" id="{AAB67478-3706-48F7-B083-89BA5D2D07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163" y="3429001"/>
            <a:ext cx="1287462" cy="128746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1">
            <a:extLst>
              <a:ext uri="{FF2B5EF4-FFF2-40B4-BE49-F238E27FC236}">
                <a16:creationId xmlns:a16="http://schemas.microsoft.com/office/drawing/2014/main" id="{31D5F74E-E3A1-4AC0-A5B6-54F36528A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276" y="3429001"/>
            <a:ext cx="1287463" cy="1287463"/>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2">
            <a:extLst>
              <a:ext uri="{FF2B5EF4-FFF2-40B4-BE49-F238E27FC236}">
                <a16:creationId xmlns:a16="http://schemas.microsoft.com/office/drawing/2014/main" id="{712840FC-331E-4911-BEB3-3D45CCC274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1" y="3429001"/>
            <a:ext cx="1287463" cy="1287463"/>
          </a:xfrm>
          <a:prstGeom prst="rect">
            <a:avLst/>
          </a:prstGeom>
          <a:noFill/>
          <a:extLst>
            <a:ext uri="{909E8E84-426E-40DD-AFC4-6F175D3DCCD1}">
              <a14:hiddenFill xmlns:a14="http://schemas.microsoft.com/office/drawing/2010/main">
                <a:solidFill>
                  <a:srgbClr val="FFFFFF"/>
                </a:solidFill>
              </a14:hiddenFill>
            </a:ext>
          </a:extLst>
        </p:spPr>
      </p:pic>
      <p:sp>
        <p:nvSpPr>
          <p:cNvPr id="3080" name="Text Box 8">
            <a:extLst>
              <a:ext uri="{FF2B5EF4-FFF2-40B4-BE49-F238E27FC236}">
                <a16:creationId xmlns:a16="http://schemas.microsoft.com/office/drawing/2014/main" id="{259BA084-DEA9-421B-8509-57C475800BC2}"/>
              </a:ext>
            </a:extLst>
          </p:cNvPr>
          <p:cNvSpPr txBox="1">
            <a:spLocks noChangeArrowheads="1"/>
          </p:cNvSpPr>
          <p:nvPr/>
        </p:nvSpPr>
        <p:spPr bwMode="auto">
          <a:xfrm>
            <a:off x="3648075" y="5157788"/>
            <a:ext cx="431958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ru-RU" altLang="ru-RU" sz="4400">
                <a:latin typeface="Times New Roman" panose="02020603050405020304" pitchFamily="18" charset="0"/>
              </a:rPr>
              <a:t>1            2           3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2BB7EE5-DF13-48E6-84DA-5DBC4EB32A66}"/>
              </a:ext>
            </a:extLst>
          </p:cNvPr>
          <p:cNvSpPr>
            <a:spLocks noGrp="1" noChangeArrowheads="1"/>
          </p:cNvSpPr>
          <p:nvPr>
            <p:ph type="title"/>
          </p:nvPr>
        </p:nvSpPr>
        <p:spPr>
          <a:xfrm>
            <a:off x="1992313" y="260351"/>
            <a:ext cx="8229600" cy="868363"/>
          </a:xfrm>
        </p:spPr>
        <p:txBody>
          <a:bodyPr/>
          <a:lstStyle/>
          <a:p>
            <a:r>
              <a:rPr lang="ru-RU" altLang="ru-RU" sz="4000"/>
              <a:t>Реализация</a:t>
            </a:r>
          </a:p>
        </p:txBody>
      </p:sp>
      <p:grpSp>
        <p:nvGrpSpPr>
          <p:cNvPr id="7180" name="Group 12">
            <a:extLst>
              <a:ext uri="{FF2B5EF4-FFF2-40B4-BE49-F238E27FC236}">
                <a16:creationId xmlns:a16="http://schemas.microsoft.com/office/drawing/2014/main" id="{698C64EE-4C83-4E1A-B270-5BDC5E2E2469}"/>
              </a:ext>
            </a:extLst>
          </p:cNvPr>
          <p:cNvGrpSpPr>
            <a:grpSpLocks/>
          </p:cNvGrpSpPr>
          <p:nvPr/>
        </p:nvGrpSpPr>
        <p:grpSpPr bwMode="auto">
          <a:xfrm>
            <a:off x="4224339" y="1196976"/>
            <a:ext cx="3863975" cy="3249613"/>
            <a:chOff x="1701" y="754"/>
            <a:chExt cx="2434" cy="2047"/>
          </a:xfrm>
        </p:grpSpPr>
        <p:pic>
          <p:nvPicPr>
            <p:cNvPr id="7172" name="Picture 4">
              <a:extLst>
                <a:ext uri="{FF2B5EF4-FFF2-40B4-BE49-F238E27FC236}">
                  <a16:creationId xmlns:a16="http://schemas.microsoft.com/office/drawing/2014/main" id="{6A999DF7-1E63-4641-B520-F1941C9DC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 y="754"/>
              <a:ext cx="2404" cy="1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4" name="Text Box 6">
              <a:extLst>
                <a:ext uri="{FF2B5EF4-FFF2-40B4-BE49-F238E27FC236}">
                  <a16:creationId xmlns:a16="http://schemas.microsoft.com/office/drawing/2014/main" id="{C912D966-5047-4608-92E4-016C52ABA254}"/>
                </a:ext>
              </a:extLst>
            </p:cNvPr>
            <p:cNvSpPr txBox="1">
              <a:spLocks noChangeArrowheads="1"/>
            </p:cNvSpPr>
            <p:nvPr/>
          </p:nvSpPr>
          <p:spPr bwMode="auto">
            <a:xfrm>
              <a:off x="1701" y="2568"/>
              <a:ext cx="243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ru-RU">
                  <a:latin typeface="Times New Roman" panose="02020603050405020304" pitchFamily="18" charset="0"/>
                </a:rPr>
                <a:t>Рисунок 3. Однослойный персептрон</a:t>
              </a:r>
            </a:p>
          </p:txBody>
        </p:sp>
      </p:grpSp>
      <p:sp>
        <p:nvSpPr>
          <p:cNvPr id="7175" name="Line 7">
            <a:extLst>
              <a:ext uri="{FF2B5EF4-FFF2-40B4-BE49-F238E27FC236}">
                <a16:creationId xmlns:a16="http://schemas.microsoft.com/office/drawing/2014/main" id="{A78B34AE-2813-4544-9D8F-09DE2C5A34B3}"/>
              </a:ext>
            </a:extLst>
          </p:cNvPr>
          <p:cNvSpPr>
            <a:spLocks noChangeShapeType="1"/>
          </p:cNvSpPr>
          <p:nvPr/>
        </p:nvSpPr>
        <p:spPr bwMode="auto">
          <a:xfrm>
            <a:off x="3648076" y="3213100"/>
            <a:ext cx="5616575" cy="0"/>
          </a:xfrm>
          <a:prstGeom prst="line">
            <a:avLst/>
          </a:prstGeom>
          <a:noFill/>
          <a:ln w="1905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7178" name="Text Box 10">
            <a:extLst>
              <a:ext uri="{FF2B5EF4-FFF2-40B4-BE49-F238E27FC236}">
                <a16:creationId xmlns:a16="http://schemas.microsoft.com/office/drawing/2014/main" id="{1A7C7CC5-5D27-4A22-8AE5-C5BC991F3D24}"/>
              </a:ext>
            </a:extLst>
          </p:cNvPr>
          <p:cNvSpPr txBox="1">
            <a:spLocks noChangeArrowheads="1"/>
          </p:cNvSpPr>
          <p:nvPr/>
        </p:nvSpPr>
        <p:spPr bwMode="auto">
          <a:xfrm>
            <a:off x="3648076" y="4652963"/>
            <a:ext cx="5832475" cy="160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ru-RU" altLang="ru-RU">
                <a:latin typeface="Times New Roman" panose="02020603050405020304" pitchFamily="18" charset="0"/>
              </a:rPr>
              <a:t>Гранула параллелизма группа из </a:t>
            </a:r>
            <a:r>
              <a:rPr lang="en-US" altLang="ru-RU">
                <a:latin typeface="Times New Roman" panose="02020603050405020304" pitchFamily="18" charset="0"/>
              </a:rPr>
              <a:t>Np </a:t>
            </a:r>
            <a:r>
              <a:rPr lang="ru-RU" altLang="ru-RU">
                <a:latin typeface="Times New Roman" panose="02020603050405020304" pitchFamily="18" charset="0"/>
              </a:rPr>
              <a:t>нейронов</a:t>
            </a:r>
            <a:endParaRPr lang="en-US" altLang="ru-RU">
              <a:latin typeface="Times New Roman" panose="02020603050405020304" pitchFamily="18" charset="0"/>
            </a:endParaRPr>
          </a:p>
          <a:p>
            <a:pPr>
              <a:spcBef>
                <a:spcPct val="50000"/>
              </a:spcBef>
            </a:pPr>
            <a:r>
              <a:rPr lang="en-US" altLang="ru-RU">
                <a:latin typeface="Times New Roman" panose="02020603050405020304" pitchFamily="18" charset="0"/>
              </a:rPr>
              <a:t>Np=N/Nproc</a:t>
            </a:r>
            <a:r>
              <a:rPr lang="ru-RU" altLang="ru-RU">
                <a:latin typeface="Times New Roman" panose="02020603050405020304" pitchFamily="18" charset="0"/>
              </a:rPr>
              <a:t>, </a:t>
            </a:r>
            <a:r>
              <a:rPr lang="en-US" altLang="ru-RU">
                <a:latin typeface="Times New Roman" panose="02020603050405020304" pitchFamily="18" charset="0"/>
              </a:rPr>
              <a:t> </a:t>
            </a:r>
            <a:r>
              <a:rPr lang="ru-RU" altLang="ru-RU">
                <a:latin typeface="Times New Roman" panose="02020603050405020304" pitchFamily="18" charset="0"/>
              </a:rPr>
              <a:t>где </a:t>
            </a:r>
          </a:p>
          <a:p>
            <a:pPr>
              <a:spcBef>
                <a:spcPct val="50000"/>
              </a:spcBef>
            </a:pPr>
            <a:r>
              <a:rPr lang="ru-RU" altLang="ru-RU">
                <a:latin typeface="Times New Roman" panose="02020603050405020304" pitchFamily="18" charset="0"/>
              </a:rPr>
              <a:t>     </a:t>
            </a:r>
            <a:r>
              <a:rPr lang="en-US" altLang="ru-RU">
                <a:latin typeface="Times New Roman" panose="02020603050405020304" pitchFamily="18" charset="0"/>
              </a:rPr>
              <a:t>N-</a:t>
            </a:r>
            <a:r>
              <a:rPr lang="ru-RU" altLang="ru-RU">
                <a:latin typeface="Times New Roman" panose="02020603050405020304" pitchFamily="18" charset="0"/>
              </a:rPr>
              <a:t>общее количество нейронов</a:t>
            </a:r>
            <a:endParaRPr lang="en-US" altLang="ru-RU">
              <a:latin typeface="Times New Roman" panose="02020603050405020304" pitchFamily="18" charset="0"/>
            </a:endParaRPr>
          </a:p>
          <a:p>
            <a:pPr>
              <a:spcBef>
                <a:spcPct val="50000"/>
              </a:spcBef>
            </a:pPr>
            <a:r>
              <a:rPr lang="ru-RU" altLang="ru-RU">
                <a:latin typeface="Times New Roman" panose="02020603050405020304" pitchFamily="18" charset="0"/>
              </a:rPr>
              <a:t>     </a:t>
            </a:r>
            <a:r>
              <a:rPr lang="en-US" altLang="ru-RU">
                <a:latin typeface="Times New Roman" panose="02020603050405020304" pitchFamily="18" charset="0"/>
              </a:rPr>
              <a:t>Nproc</a:t>
            </a:r>
            <a:r>
              <a:rPr lang="ru-RU" altLang="ru-RU">
                <a:latin typeface="Times New Roman" panose="02020603050405020304" pitchFamily="18" charset="0"/>
              </a:rPr>
              <a:t> – количество процессоров в системе</a:t>
            </a:r>
          </a:p>
        </p:txBody>
      </p:sp>
      <p:sp>
        <p:nvSpPr>
          <p:cNvPr id="7179" name="Text Box 11">
            <a:extLst>
              <a:ext uri="{FF2B5EF4-FFF2-40B4-BE49-F238E27FC236}">
                <a16:creationId xmlns:a16="http://schemas.microsoft.com/office/drawing/2014/main" id="{AABBB8A8-63CF-40A9-BC6D-48949C7C1C4D}"/>
              </a:ext>
            </a:extLst>
          </p:cNvPr>
          <p:cNvSpPr txBox="1">
            <a:spLocks noChangeArrowheads="1"/>
          </p:cNvSpPr>
          <p:nvPr/>
        </p:nvSpPr>
        <p:spPr bwMode="auto">
          <a:xfrm>
            <a:off x="8040688" y="1844675"/>
            <a:ext cx="1871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ru-RU" altLang="ru-RU">
                <a:latin typeface="Times New Roman" panose="02020603050405020304" pitchFamily="18" charset="0"/>
              </a:rPr>
              <a:t>Гранула параллелизма</a:t>
            </a:r>
          </a:p>
        </p:txBody>
      </p:sp>
    </p:spTree>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1306</TotalTime>
  <Words>1559</Words>
  <Application>Microsoft Office PowerPoint</Application>
  <PresentationFormat>Широкоэкранный</PresentationFormat>
  <Paragraphs>238</Paragraphs>
  <Slides>47</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47</vt:i4>
      </vt:variant>
    </vt:vector>
  </HeadingPairs>
  <TitlesOfParts>
    <vt:vector size="56" baseType="lpstr">
      <vt:lpstr>-apple-system</vt:lpstr>
      <vt:lpstr>Arial</vt:lpstr>
      <vt:lpstr>Calibri</vt:lpstr>
      <vt:lpstr>Calibri Light</vt:lpstr>
      <vt:lpstr>Cambria Math</vt:lpstr>
      <vt:lpstr>Helvetica</vt:lpstr>
      <vt:lpstr>Lora</vt:lpstr>
      <vt:lpstr>Times New Roman</vt:lpstr>
      <vt:lpstr>Тема Office</vt:lpstr>
      <vt:lpstr>Нейронные сети в компоютерном зрении</vt:lpstr>
      <vt:lpstr>Задачи, которые могут решать НС</vt:lpstr>
      <vt:lpstr>Задачи, которые могут решать НС</vt:lpstr>
      <vt:lpstr>Задачи, которые могут решать НС</vt:lpstr>
      <vt:lpstr>Задачи, которые могут решать НС</vt:lpstr>
      <vt:lpstr>Задачи, которые могут решать НС</vt:lpstr>
      <vt:lpstr>Задачи, которые могут решать НС</vt:lpstr>
      <vt:lpstr>Постановка Задачи</vt:lpstr>
      <vt:lpstr>Реализация</vt:lpstr>
      <vt:lpstr>Функции  Активации</vt:lpstr>
      <vt:lpstr>Функции  Активации</vt:lpstr>
      <vt:lpstr>Функции  Активации</vt:lpstr>
      <vt:lpstr>Функции  Активации</vt:lpstr>
      <vt:lpstr>Распознавание изображений</vt:lpstr>
      <vt:lpstr>Распознавание изображений</vt:lpstr>
      <vt:lpstr>Сверточная сеть</vt:lpstr>
      <vt:lpstr>Сверточная сеть</vt:lpstr>
      <vt:lpstr>Сверточная сеть</vt:lpstr>
      <vt:lpstr>Сверточная сеть</vt:lpstr>
      <vt:lpstr>Сверточная сеть</vt:lpstr>
      <vt:lpstr>Сверточная сеть</vt:lpstr>
      <vt:lpstr>Сверточная сеть</vt:lpstr>
      <vt:lpstr>VGG16 — сверточная сеть для выделения признаков изображений</vt:lpstr>
      <vt:lpstr>VGG16 — сверточная сеть для выделения признаков изображений</vt:lpstr>
      <vt:lpstr>Презентация PowerPoint</vt:lpstr>
      <vt:lpstr>Презентация PowerPoint</vt:lpstr>
      <vt:lpstr>Презентация PowerPoint</vt:lpstr>
      <vt:lpstr>YOLOv3</vt:lpstr>
      <vt:lpstr>Презентация PowerPoint</vt:lpstr>
      <vt:lpstr>Презентация PowerPoint</vt:lpstr>
      <vt:lpstr>Презентация PowerPoint</vt:lpstr>
      <vt:lpstr>YOLO v4</vt:lpstr>
      <vt:lpstr>Презентация PowerPoint</vt:lpstr>
      <vt:lpstr>Сегментация изображений</vt:lpstr>
      <vt:lpstr>U-Net</vt:lpstr>
      <vt:lpstr>U-Net</vt:lpstr>
      <vt:lpstr>GitHub-сегментация</vt:lpstr>
      <vt:lpstr>Презентация PowerPoint</vt:lpstr>
      <vt:lpstr>Презентация PowerPoint</vt:lpstr>
      <vt:lpstr>Презентация PowerPoint</vt:lpstr>
      <vt:lpstr>Презентация PowerPoint</vt:lpstr>
      <vt:lpstr>Mask-RCNN</vt:lpstr>
      <vt:lpstr>Mask RCNN</vt:lpstr>
      <vt:lpstr>Что внутри?</vt:lpstr>
      <vt:lpstr>Презентация PowerPoint</vt:lpstr>
      <vt:lpstr>Презентация PowerPoint</vt:lpstr>
      <vt:lpstr>ОСОБЕННОСТИ?</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Нейронные сети в компоютерном зрении</dc:title>
  <dc:creator>Alexander Nedzved</dc:creator>
  <cp:lastModifiedBy>Alexander Nedzved</cp:lastModifiedBy>
  <cp:revision>47</cp:revision>
  <dcterms:created xsi:type="dcterms:W3CDTF">2020-10-03T08:33:07Z</dcterms:created>
  <dcterms:modified xsi:type="dcterms:W3CDTF">2020-10-04T17:10:59Z</dcterms:modified>
</cp:coreProperties>
</file>